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DEADA"/>
    <a:srgbClr val="CCFFCC"/>
    <a:srgbClr val="FFCC00"/>
    <a:srgbClr val="FF9900"/>
    <a:srgbClr val="FFFF66"/>
    <a:srgbClr val="FFCCCC"/>
    <a:srgbClr val="FFCC99"/>
    <a:srgbClr val="FF00FF"/>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1" d="100"/>
          <a:sy n="51" d="100"/>
        </p:scale>
        <p:origin x="2316"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 y="0"/>
            <a:ext cx="2949787" cy="496967"/>
          </a:xfrm>
          <a:prstGeom prst="rect">
            <a:avLst/>
          </a:prstGeom>
        </p:spPr>
        <p:txBody>
          <a:bodyPr vert="horz" lIns="92236" tIns="46118" rIns="92236" bIns="46118" rtlCol="0"/>
          <a:lstStyle>
            <a:lvl1pPr algn="l">
              <a:defRPr sz="1200"/>
            </a:lvl1pPr>
          </a:lstStyle>
          <a:p>
            <a:endParaRPr kumimoji="1" lang="ja-JP" altLang="en-US"/>
          </a:p>
        </p:txBody>
      </p:sp>
      <p:sp>
        <p:nvSpPr>
          <p:cNvPr id="3" name="日付プレースホルダ 2"/>
          <p:cNvSpPr>
            <a:spLocks noGrp="1"/>
          </p:cNvSpPr>
          <p:nvPr>
            <p:ph type="dt" idx="1"/>
          </p:nvPr>
        </p:nvSpPr>
        <p:spPr>
          <a:xfrm>
            <a:off x="3855838" y="0"/>
            <a:ext cx="2949787" cy="496967"/>
          </a:xfrm>
          <a:prstGeom prst="rect">
            <a:avLst/>
          </a:prstGeom>
        </p:spPr>
        <p:txBody>
          <a:bodyPr vert="horz" lIns="92236" tIns="46118" rIns="92236" bIns="46118" rtlCol="0"/>
          <a:lstStyle>
            <a:lvl1pPr algn="r">
              <a:defRPr sz="1200"/>
            </a:lvl1pPr>
          </a:lstStyle>
          <a:p>
            <a:fld id="{728EE83B-E063-4B5C-924D-1BF6277021DE}" type="datetimeFigureOut">
              <a:rPr kumimoji="1" lang="ja-JP" altLang="en-US" smtClean="0"/>
              <a:pPr/>
              <a:t>2020/10/19</a:t>
            </a:fld>
            <a:endParaRPr kumimoji="1" lang="ja-JP" altLang="en-US"/>
          </a:p>
        </p:txBody>
      </p:sp>
      <p:sp>
        <p:nvSpPr>
          <p:cNvPr id="4" name="スライド イメージ プレースホルダ 3"/>
          <p:cNvSpPr>
            <a:spLocks noGrp="1" noRot="1" noChangeAspect="1"/>
          </p:cNvSpPr>
          <p:nvPr>
            <p:ph type="sldImg" idx="2"/>
          </p:nvPr>
        </p:nvSpPr>
        <p:spPr>
          <a:xfrm>
            <a:off x="2005013" y="744538"/>
            <a:ext cx="2797175" cy="3729037"/>
          </a:xfrm>
          <a:prstGeom prst="rect">
            <a:avLst/>
          </a:prstGeom>
          <a:noFill/>
          <a:ln w="12700">
            <a:solidFill>
              <a:prstClr val="black"/>
            </a:solidFill>
          </a:ln>
        </p:spPr>
        <p:txBody>
          <a:bodyPr vert="horz" lIns="92236" tIns="46118" rIns="92236" bIns="46118" rtlCol="0" anchor="ctr"/>
          <a:lstStyle/>
          <a:p>
            <a:endParaRPr lang="ja-JP" altLang="en-US"/>
          </a:p>
        </p:txBody>
      </p:sp>
      <p:sp>
        <p:nvSpPr>
          <p:cNvPr id="5" name="ノート プレースホルダ 4"/>
          <p:cNvSpPr>
            <a:spLocks noGrp="1"/>
          </p:cNvSpPr>
          <p:nvPr>
            <p:ph type="body" sz="quarter" idx="3"/>
          </p:nvPr>
        </p:nvSpPr>
        <p:spPr>
          <a:xfrm>
            <a:off x="680721" y="4721187"/>
            <a:ext cx="5445760" cy="4472702"/>
          </a:xfrm>
          <a:prstGeom prst="rect">
            <a:avLst/>
          </a:prstGeom>
        </p:spPr>
        <p:txBody>
          <a:bodyPr vert="horz" lIns="92236" tIns="46118" rIns="92236" bIns="46118"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 y="9440646"/>
            <a:ext cx="2949787" cy="496967"/>
          </a:xfrm>
          <a:prstGeom prst="rect">
            <a:avLst/>
          </a:prstGeom>
        </p:spPr>
        <p:txBody>
          <a:bodyPr vert="horz" lIns="92236" tIns="46118" rIns="92236" bIns="46118"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838" y="9440646"/>
            <a:ext cx="2949787" cy="496967"/>
          </a:xfrm>
          <a:prstGeom prst="rect">
            <a:avLst/>
          </a:prstGeom>
        </p:spPr>
        <p:txBody>
          <a:bodyPr vert="horz" lIns="92236" tIns="46118" rIns="92236" bIns="46118" rtlCol="0" anchor="b"/>
          <a:lstStyle>
            <a:lvl1pPr algn="r">
              <a:defRPr sz="1200"/>
            </a:lvl1pPr>
          </a:lstStyle>
          <a:p>
            <a:fld id="{0568D187-779F-4979-8C21-3D68F9AAF259}" type="slidenum">
              <a:rPr kumimoji="1" lang="ja-JP" altLang="en-US" smtClean="0"/>
              <a:pPr/>
              <a:t>‹#›</a:t>
            </a:fld>
            <a:endParaRPr kumimoji="1" lang="ja-JP" altLang="en-US"/>
          </a:p>
        </p:txBody>
      </p:sp>
    </p:spTree>
    <p:extLst>
      <p:ext uri="{BB962C8B-B14F-4D97-AF65-F5344CB8AC3E}">
        <p14:creationId xmlns:p14="http://schemas.microsoft.com/office/powerpoint/2010/main" val="47904634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スライド番号プレースホルダ 3"/>
          <p:cNvSpPr>
            <a:spLocks noGrp="1"/>
          </p:cNvSpPr>
          <p:nvPr>
            <p:ph type="sldNum" sz="quarter" idx="10"/>
          </p:nvPr>
        </p:nvSpPr>
        <p:spPr/>
        <p:txBody>
          <a:bodyPr/>
          <a:lstStyle/>
          <a:p>
            <a:fld id="{0568D187-779F-4979-8C21-3D68F9AAF259}" type="slidenum">
              <a:rPr kumimoji="1" lang="ja-JP" altLang="en-US" smtClean="0"/>
              <a:pPr/>
              <a:t>1</a:t>
            </a:fld>
            <a:endParaRPr kumimoji="1" lang="ja-JP" altLang="en-US"/>
          </a:p>
        </p:txBody>
      </p:sp>
    </p:spTree>
    <p:extLst>
      <p:ext uri="{BB962C8B-B14F-4D97-AF65-F5344CB8AC3E}">
        <p14:creationId xmlns:p14="http://schemas.microsoft.com/office/powerpoint/2010/main" val="2017472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pPr/>
              <a:t>2020/10/19</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pPr/>
              <a:t>2020/10/19</a:t>
            </a:fld>
            <a:endParaRPr kumimoji="1" lang="ja-JP" altLang="en-US"/>
          </a:p>
        </p:txBody>
      </p:sp>
      <p:sp>
        <p:nvSpPr>
          <p:cNvPr id="5" name="フッター プレースホルダ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be-farmer.jp/farmer/senio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9DDA4109-914E-4185-88EC-234889B51252}"/>
              </a:ext>
            </a:extLst>
          </p:cNvPr>
          <p:cNvSpPr/>
          <p:nvPr/>
        </p:nvSpPr>
        <p:spPr>
          <a:xfrm>
            <a:off x="-1443" y="723820"/>
            <a:ext cx="6858001" cy="8407587"/>
          </a:xfrm>
          <a:prstGeom prst="rect">
            <a:avLst/>
          </a:prstGeom>
          <a:solidFill>
            <a:srgbClr val="FDEADA">
              <a:alpha val="50196"/>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p>
        </p:txBody>
      </p:sp>
      <p:sp>
        <p:nvSpPr>
          <p:cNvPr id="8" name="テキスト ボックス 7"/>
          <p:cNvSpPr txBox="1"/>
          <p:nvPr/>
        </p:nvSpPr>
        <p:spPr>
          <a:xfrm>
            <a:off x="-74900" y="750049"/>
            <a:ext cx="6773472" cy="7448193"/>
          </a:xfrm>
          <a:prstGeom prst="rect">
            <a:avLst/>
          </a:prstGeom>
          <a:noFill/>
        </p:spPr>
        <p:txBody>
          <a:bodyPr wrap="square" rtlCol="0">
            <a:spAutoFit/>
          </a:bodyPr>
          <a:lstStyle/>
          <a:p>
            <a:endParaRPr lang="en-US" altLang="ja-JP" sz="1600" dirty="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事業概要</a:t>
            </a:r>
            <a:r>
              <a:rPr lang="en-US" altLang="ja-JP" sz="1600" dirty="0">
                <a:latin typeface="ＭＳ ゴシック" panose="020B0609070205080204" pitchFamily="49" charset="-128"/>
                <a:ea typeface="ＭＳ ゴシック" panose="020B0609070205080204" pitchFamily="49" charset="-128"/>
              </a:rPr>
              <a:t>】</a:t>
            </a:r>
          </a:p>
          <a:p>
            <a:r>
              <a:rPr lang="ja-JP" altLang="en-US" dirty="0">
                <a:latin typeface="ＭＳ ゴシック" panose="020B0609070205080204" pitchFamily="49" charset="-128"/>
                <a:ea typeface="ＭＳ ゴシック" panose="020B0609070205080204" pitchFamily="49" charset="-128"/>
              </a:rPr>
              <a:t>　　</a:t>
            </a:r>
            <a:r>
              <a:rPr lang="en-US" altLang="ja-JP" sz="1600" dirty="0">
                <a:latin typeface="ＭＳ ゴシック" panose="020B0609070205080204" pitchFamily="49" charset="-128"/>
                <a:ea typeface="ＭＳ ゴシック" panose="020B0609070205080204" pitchFamily="49" charset="-128"/>
              </a:rPr>
              <a:t>50</a:t>
            </a:r>
            <a:r>
              <a:rPr lang="ja-JP" altLang="en-US" sz="1600" dirty="0">
                <a:latin typeface="ＭＳ ゴシック" panose="020B0609070205080204" pitchFamily="49" charset="-128"/>
                <a:ea typeface="ＭＳ ゴシック" panose="020B0609070205080204" pitchFamily="49" charset="-128"/>
              </a:rPr>
              <a:t>代</a:t>
            </a:r>
            <a:r>
              <a:rPr lang="en-US" altLang="ja-JP" sz="1600" dirty="0">
                <a:latin typeface="ＭＳ ゴシック" panose="020B0609070205080204" pitchFamily="49" charset="-128"/>
                <a:ea typeface="ＭＳ ゴシック" panose="020B0609070205080204" pitchFamily="49" charset="-128"/>
              </a:rPr>
              <a:t>(50</a:t>
            </a:r>
            <a:r>
              <a:rPr lang="ja-JP" altLang="en-US" sz="1600" dirty="0">
                <a:latin typeface="ＭＳ ゴシック" panose="020B0609070205080204" pitchFamily="49" charset="-128"/>
                <a:ea typeface="ＭＳ ゴシック" panose="020B0609070205080204" pitchFamily="49" charset="-128"/>
              </a:rPr>
              <a:t>歳～</a:t>
            </a:r>
            <a:r>
              <a:rPr lang="en-US" altLang="ja-JP" sz="1600" dirty="0">
                <a:latin typeface="ＭＳ ゴシック" panose="020B0609070205080204" pitchFamily="49" charset="-128"/>
                <a:ea typeface="ＭＳ ゴシック" panose="020B0609070205080204" pitchFamily="49" charset="-128"/>
              </a:rPr>
              <a:t>59</a:t>
            </a:r>
            <a:r>
              <a:rPr lang="ja-JP" altLang="en-US" sz="1600" dirty="0">
                <a:latin typeface="ＭＳ ゴシック" panose="020B0609070205080204" pitchFamily="49" charset="-128"/>
                <a:ea typeface="ＭＳ ゴシック" panose="020B0609070205080204" pitchFamily="49" charset="-128"/>
              </a:rPr>
              <a:t>歳</a:t>
            </a:r>
            <a:r>
              <a:rPr lang="en-US" altLang="ja-JP" sz="1600" dirty="0">
                <a:latin typeface="ＭＳ ゴシック" panose="020B0609070205080204" pitchFamily="49" charset="-128"/>
                <a:ea typeface="ＭＳ ゴシック" panose="020B0609070205080204" pitchFamily="49" charset="-128"/>
              </a:rPr>
              <a:t>)</a:t>
            </a:r>
            <a:r>
              <a:rPr lang="ja-JP" altLang="en-US" sz="1600" dirty="0">
                <a:latin typeface="ＭＳ ゴシック" panose="020B0609070205080204" pitchFamily="49" charset="-128"/>
                <a:ea typeface="ＭＳ ゴシック" panose="020B0609070205080204" pitchFamily="49" charset="-128"/>
              </a:rPr>
              <a:t>の就農希望者に対する就農に向けた研修を行う</a:t>
            </a:r>
            <a:endParaRPr lang="en-US" altLang="ja-JP" sz="1600" dirty="0">
              <a:latin typeface="ＭＳ ゴシック" panose="020B0609070205080204" pitchFamily="49" charset="-128"/>
              <a:ea typeface="ＭＳ ゴシック" panose="020B0609070205080204" pitchFamily="49" charset="-128"/>
            </a:endParaRPr>
          </a:p>
          <a:p>
            <a:r>
              <a:rPr lang="ja-JP" altLang="en-US" sz="1600" dirty="0">
                <a:latin typeface="ＭＳ ゴシック" panose="020B0609070205080204" pitchFamily="49" charset="-128"/>
                <a:ea typeface="ＭＳ ゴシック" panose="020B0609070205080204" pitchFamily="49" charset="-128"/>
              </a:rPr>
              <a:t>　研修機関等に対して、研修費用を助成します。</a:t>
            </a:r>
            <a:endParaRPr lang="en-US" altLang="ja-JP" sz="1600" dirty="0">
              <a:latin typeface="ＭＳ ゴシック" panose="020B0609070205080204" pitchFamily="49" charset="-128"/>
              <a:ea typeface="ＭＳ ゴシック" panose="020B0609070205080204" pitchFamily="49" charset="-128"/>
            </a:endParaRPr>
          </a:p>
          <a:p>
            <a:r>
              <a:rPr kumimoji="1" lang="ja-JP" altLang="en-US" sz="1600" dirty="0">
                <a:latin typeface="ＭＳ ゴシック" panose="020B0609070205080204" pitchFamily="49" charset="-128"/>
                <a:ea typeface="ＭＳ ゴシック" panose="020B0609070205080204" pitchFamily="49" charset="-128"/>
              </a:rPr>
              <a:t>　</a:t>
            </a:r>
            <a:endParaRPr kumimoji="1" lang="en-US" altLang="ja-JP" sz="1600" dirty="0">
              <a:latin typeface="ＭＳ ゴシック" panose="020B0609070205080204" pitchFamily="49" charset="-128"/>
              <a:ea typeface="ＭＳ ゴシック" panose="020B0609070205080204" pitchFamily="49"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研修機関等</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400" u="sng" dirty="0">
                <a:latin typeface="ＭＳ ゴシック" panose="020B0609070205080204" pitchFamily="49" charset="-128"/>
                <a:ea typeface="ＭＳ ゴシック" panose="020B0609070205080204" pitchFamily="49" charset="-128"/>
                <a:cs typeface="メイリオ" panose="020B0604030504040204" pitchFamily="50" charset="-128"/>
              </a:rPr>
              <a:t>農業者等が単独で研修を行うことも可能です（</a:t>
            </a:r>
            <a:r>
              <a:rPr lang="ja-JP" altLang="en-US" sz="1400" b="1" u="sng"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赤字部分</a:t>
            </a:r>
            <a:r>
              <a:rPr lang="ja-JP" altLang="en-US" sz="1400" u="sng" dirty="0">
                <a:latin typeface="ＭＳ ゴシック" panose="020B0609070205080204" pitchFamily="49" charset="-128"/>
                <a:ea typeface="ＭＳ ゴシック" panose="020B0609070205080204" pitchFamily="49" charset="-128"/>
                <a:cs typeface="メイリオ" panose="020B0604030504040204" pitchFamily="50" charset="-128"/>
              </a:rPr>
              <a:t>）</a:t>
            </a:r>
            <a:endParaRPr lang="en-US" altLang="ja-JP" sz="1400" dirty="0">
              <a:solidFill>
                <a:srgbClr val="FF0000"/>
              </a:solidFill>
              <a:latin typeface="ＭＳ 明朝" panose="02020609040205080304" pitchFamily="17" charset="-128"/>
              <a:ea typeface="ＭＳ 明朝" panose="02020609040205080304" pitchFamily="17" charset="-128"/>
              <a:cs typeface="メイリオ" panose="020B0604030504040204" pitchFamily="50" charset="-128"/>
            </a:endParaRPr>
          </a:p>
          <a:p>
            <a:pPr marL="263525" indent="-263525"/>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①　都道府県、農業大学校、市町村、農業協同組合等、又はこれらの　</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pPr marL="263525" indent="-263525"/>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いずれかを構成員に含む協議会等</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pPr marL="450850" indent="-450850"/>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a:t>
            </a:r>
            <a:r>
              <a:rPr lang="ja-JP" altLang="en-US" sz="1600" dirty="0">
                <a:solidFill>
                  <a:srgbClr val="FF0000"/>
                </a:solidFill>
                <a:latin typeface="ＭＳ 明朝" panose="02020609040205080304" pitchFamily="17" charset="-128"/>
                <a:ea typeface="ＭＳ 明朝" panose="02020609040205080304" pitchFamily="17" charset="-128"/>
                <a:cs typeface="メイリオ" panose="020B0604030504040204" pitchFamily="50" charset="-128"/>
              </a:rPr>
              <a:t>②　都道府県、市町村、農業協同組合等が就農に向けて必要な技術等を習得させるための研修を行うことができると認めた</a:t>
            </a:r>
            <a:r>
              <a:rPr lang="ja-JP" altLang="en-US" sz="1600" dirty="0">
                <a:solidFill>
                  <a:srgbClr val="FF0000"/>
                </a:solidFill>
                <a:latin typeface="ＭＳ ゴシック" panose="020B0609070205080204" pitchFamily="49" charset="-128"/>
                <a:ea typeface="ＭＳ ゴシック" panose="020B0609070205080204" pitchFamily="49" charset="-128"/>
                <a:cs typeface="メイリオ" panose="020B0604030504040204" pitchFamily="50" charset="-128"/>
              </a:rPr>
              <a:t>農業者</a:t>
            </a:r>
            <a:r>
              <a:rPr lang="ja-JP" altLang="en-US" sz="1600" dirty="0">
                <a:solidFill>
                  <a:srgbClr val="FF0000"/>
                </a:solidFill>
                <a:latin typeface="ＭＳ 明朝" panose="02020609040205080304" pitchFamily="17" charset="-128"/>
                <a:ea typeface="ＭＳ 明朝" panose="02020609040205080304" pitchFamily="17" charset="-128"/>
                <a:cs typeface="メイリオ" panose="020B0604030504040204" pitchFamily="50" charset="-128"/>
              </a:rPr>
              <a:t>等</a:t>
            </a:r>
            <a:endParaRPr lang="en-US" altLang="ja-JP" sz="1600" dirty="0">
              <a:solidFill>
                <a:srgbClr val="FF0000"/>
              </a:solidFill>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60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①、②ともに</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研修生を雇用して研修</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を行うことも</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可能</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研修生の要件</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p>
          <a:p>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50</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歳～</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59</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歳の就農希望者</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であり、今後、地域の担い手になること　</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が見込まれる方</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助成対象費用</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p>
          <a:p>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「営農技術習得のための</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実践研修等に掛かる費用</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」を</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研修機関等に</a:t>
            </a:r>
            <a:endPar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　助成</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（研修指導費、資格取得講習費等）</a:t>
            </a:r>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助   成   額</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研修生１人当たり</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最大</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120</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万円</a:t>
            </a:r>
            <a:endPar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sz="16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募 集  期 間</a:t>
            </a:r>
            <a:r>
              <a:rPr lang="en-US" altLang="ja-JP" sz="1600" dirty="0">
                <a:latin typeface="ＭＳ 明朝" panose="02020609040205080304" pitchFamily="17" charset="-128"/>
                <a:ea typeface="ＭＳ 明朝" panose="02020609040205080304" pitchFamily="17" charset="-128"/>
                <a:cs typeface="メイリオ" panose="020B0604030504040204" pitchFamily="50" charset="-128"/>
              </a:rPr>
              <a:t>】</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2020</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年</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10</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月</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19</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日～</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月</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13</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日</a:t>
            </a:r>
            <a:endPar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endParaRPr>
          </a:p>
          <a:p>
            <a:r>
              <a:rPr lang="ja-JP" altLang="en-US" sz="160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400" dirty="0">
                <a:latin typeface="ＭＳ 明朝" panose="02020609040205080304" pitchFamily="17" charset="-128"/>
                <a:ea typeface="ＭＳ 明朝" panose="02020609040205080304" pitchFamily="17" charset="-128"/>
                <a:cs typeface="メイリオ" panose="020B0604030504040204" pitchFamily="50" charset="-128"/>
              </a:rPr>
              <a:t>※</a:t>
            </a:r>
            <a:r>
              <a:rPr lang="ja-JP" altLang="en-US" sz="1400" dirty="0">
                <a:latin typeface="ＭＳ 明朝" panose="02020609040205080304" pitchFamily="17" charset="-128"/>
                <a:ea typeface="ＭＳ 明朝" panose="02020609040205080304" pitchFamily="17" charset="-128"/>
                <a:cs typeface="メイリオ" panose="020B0604030504040204" pitchFamily="50" charset="-128"/>
              </a:rPr>
              <a:t>　農業者等が研修機関等となるための都道府県等の</a:t>
            </a:r>
            <a:r>
              <a:rPr lang="ja-JP" altLang="en-US" sz="1400" u="sng" dirty="0">
                <a:latin typeface="ＭＳ 明朝" panose="02020609040205080304" pitchFamily="17" charset="-128"/>
                <a:ea typeface="ＭＳ 明朝" panose="02020609040205080304" pitchFamily="17" charset="-128"/>
                <a:cs typeface="メイリオ" panose="020B0604030504040204" pitchFamily="50" charset="-128"/>
              </a:rPr>
              <a:t>確認結果の写しの提出</a:t>
            </a:r>
            <a:r>
              <a:rPr lang="ja-JP" altLang="en-US" sz="1400" dirty="0">
                <a:latin typeface="ＭＳ 明朝" panose="02020609040205080304" pitchFamily="17" charset="-128"/>
                <a:ea typeface="ＭＳ 明朝" panose="02020609040205080304" pitchFamily="17" charset="-128"/>
                <a:cs typeface="メイリオ" panose="020B0604030504040204" pitchFamily="50" charset="-128"/>
              </a:rPr>
              <a:t>は、 </a:t>
            </a:r>
            <a:endParaRPr lang="en-US" altLang="ja-JP" sz="14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400" dirty="0">
                <a:latin typeface="ＭＳ 明朝" panose="02020609040205080304" pitchFamily="17" charset="-128"/>
                <a:ea typeface="ＭＳ 明朝" panose="02020609040205080304" pitchFamily="17" charset="-128"/>
                <a:cs typeface="メイリオ" panose="020B0604030504040204" pitchFamily="50" charset="-128"/>
              </a:rPr>
              <a:t>    </a:t>
            </a:r>
            <a:r>
              <a:rPr lang="en-US" altLang="ja-JP" sz="1400" u="sng" dirty="0">
                <a:latin typeface="ＭＳ 明朝" panose="02020609040205080304" pitchFamily="17" charset="-128"/>
                <a:ea typeface="ＭＳ 明朝" panose="02020609040205080304" pitchFamily="17" charset="-128"/>
                <a:cs typeface="メイリオ" panose="020B0604030504040204" pitchFamily="50" charset="-128"/>
              </a:rPr>
              <a:t>12</a:t>
            </a:r>
            <a:r>
              <a:rPr lang="ja-JP" altLang="en-US" sz="1400" u="sng" dirty="0">
                <a:latin typeface="ＭＳ 明朝" panose="02020609040205080304" pitchFamily="17" charset="-128"/>
                <a:ea typeface="ＭＳ 明朝" panose="02020609040205080304" pitchFamily="17" charset="-128"/>
                <a:cs typeface="メイリオ" panose="020B0604030504040204" pitchFamily="50" charset="-128"/>
              </a:rPr>
              <a:t>月</a:t>
            </a:r>
            <a:r>
              <a:rPr lang="en-US" altLang="ja-JP" sz="1400" u="sng" dirty="0">
                <a:latin typeface="ＭＳ 明朝" panose="02020609040205080304" pitchFamily="17" charset="-128"/>
                <a:ea typeface="ＭＳ 明朝" panose="02020609040205080304" pitchFamily="17" charset="-128"/>
                <a:cs typeface="メイリオ" panose="020B0604030504040204" pitchFamily="50" charset="-128"/>
              </a:rPr>
              <a:t>11</a:t>
            </a:r>
            <a:r>
              <a:rPr lang="ja-JP" altLang="en-US" sz="1400" u="sng" dirty="0">
                <a:latin typeface="ＭＳ 明朝" panose="02020609040205080304" pitchFamily="17" charset="-128"/>
                <a:ea typeface="ＭＳ 明朝" panose="02020609040205080304" pitchFamily="17" charset="-128"/>
                <a:cs typeface="メイリオ" panose="020B0604030504040204" pitchFamily="50" charset="-128"/>
              </a:rPr>
              <a:t>日まで受け付けます</a:t>
            </a:r>
            <a:r>
              <a:rPr lang="ja-JP" altLang="en-US" sz="1400" dirty="0">
                <a:latin typeface="ＭＳ 明朝" panose="02020609040205080304" pitchFamily="17" charset="-128"/>
                <a:ea typeface="ＭＳ 明朝" panose="02020609040205080304" pitchFamily="17" charset="-128"/>
                <a:cs typeface="メイリオ" panose="020B0604030504040204" pitchFamily="50" charset="-128"/>
              </a:rPr>
              <a:t>。</a:t>
            </a:r>
            <a:endParaRPr lang="en-US" altLang="ja-JP" sz="1400" dirty="0">
              <a:latin typeface="ＭＳ 明朝" panose="02020609040205080304" pitchFamily="17" charset="-128"/>
              <a:ea typeface="ＭＳ 明朝" panose="02020609040205080304" pitchFamily="17" charset="-128"/>
              <a:cs typeface="メイリオ" panose="020B0604030504040204" pitchFamily="50" charset="-128"/>
            </a:endParaRPr>
          </a:p>
          <a:p>
            <a:endParaRPr lang="en-US" altLang="ja-JP" sz="1400" dirty="0">
              <a:latin typeface="ＭＳ 明朝" panose="02020609040205080304" pitchFamily="17" charset="-128"/>
              <a:ea typeface="ＭＳ 明朝" panose="02020609040205080304" pitchFamily="17" charset="-128"/>
              <a:cs typeface="メイリオ" panose="020B0604030504040204" pitchFamily="50" charset="-128"/>
            </a:endParaRPr>
          </a:p>
          <a:p>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助成対象期間</a:t>
            </a:r>
            <a:r>
              <a:rPr lang="en-US" altLang="ja-JP" sz="1600" dirty="0">
                <a:latin typeface="ＭＳ 明朝" panose="02020609040205080304" pitchFamily="17" charset="-128"/>
                <a:ea typeface="ＭＳ 明朝" panose="02020609040205080304" pitchFamily="17" charset="-128"/>
                <a:cs typeface="メイリオ" panose="020B0604030504040204" pitchFamily="50" charset="-128"/>
              </a:rPr>
              <a:t>】</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2021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年</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月</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日～</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2021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年</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3</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月</a:t>
            </a:r>
            <a:r>
              <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rPr>
              <a:t>31</a:t>
            </a:r>
            <a:r>
              <a:rPr lang="ja-JP" altLang="en-US" sz="1600" dirty="0">
                <a:latin typeface="ＭＳ ゴシック" panose="020B0609070205080204" pitchFamily="49" charset="-128"/>
                <a:ea typeface="ＭＳ ゴシック" panose="020B0609070205080204" pitchFamily="49" charset="-128"/>
                <a:cs typeface="メイリオ" panose="020B0604030504040204" pitchFamily="50" charset="-128"/>
              </a:rPr>
              <a:t>日</a:t>
            </a:r>
            <a:endParaRPr lang="en-US" altLang="ja-JP" sz="1600" dirty="0">
              <a:latin typeface="ＭＳ ゴシック" panose="020B0609070205080204" pitchFamily="49" charset="-128"/>
              <a:ea typeface="ＭＳ ゴシック" panose="020B0609070205080204" pitchFamily="49" charset="-128"/>
              <a:cs typeface="メイリオ" panose="020B0604030504040204" pitchFamily="50" charset="-128"/>
            </a:endParaRPr>
          </a:p>
          <a:p>
            <a:endParaRPr lang="en-US" altLang="ja-JP" sz="1600" dirty="0">
              <a:latin typeface="ＭＳ ゴシック" panose="020B0609070205080204" pitchFamily="49" charset="-128"/>
              <a:ea typeface="ＭＳ ゴシック" panose="020B0609070205080204" pitchFamily="49" charset="-128"/>
            </a:endParaRPr>
          </a:p>
          <a:p>
            <a:endParaRPr kumimoji="1" lang="en-US" altLang="ja-JP" dirty="0">
              <a:latin typeface="ＭＳ ゴシック" panose="020B0609070205080204" pitchFamily="49" charset="-128"/>
              <a:ea typeface="ＭＳ ゴシック" panose="020B0609070205080204" pitchFamily="49" charset="-128"/>
            </a:endParaRPr>
          </a:p>
        </p:txBody>
      </p:sp>
      <p:sp>
        <p:nvSpPr>
          <p:cNvPr id="12" name="テキスト ボックス 11">
            <a:extLst>
              <a:ext uri="{FF2B5EF4-FFF2-40B4-BE49-F238E27FC236}">
                <a16:creationId xmlns:a16="http://schemas.microsoft.com/office/drawing/2014/main" id="{DA1BCD39-E0AE-4329-964E-78F45184D2AF}"/>
              </a:ext>
            </a:extLst>
          </p:cNvPr>
          <p:cNvSpPr txBox="1"/>
          <p:nvPr/>
        </p:nvSpPr>
        <p:spPr>
          <a:xfrm>
            <a:off x="51590" y="8622866"/>
            <a:ext cx="5977150" cy="338554"/>
          </a:xfrm>
          <a:prstGeom prst="rect">
            <a:avLst/>
          </a:prstGeom>
          <a:noFill/>
        </p:spPr>
        <p:txBody>
          <a:bodyPr wrap="square" rtlCol="0">
            <a:spAutoFit/>
          </a:bodyPr>
          <a:lstStyle/>
          <a:p>
            <a:r>
              <a:rPr lang="ja-JP" altLang="en-US" sz="1600" u="sng" dirty="0">
                <a:solidFill>
                  <a:srgbClr val="FF0000"/>
                </a:solidFill>
                <a:latin typeface="ＭＳ 明朝" panose="02020609040205080304" pitchFamily="17" charset="-128"/>
                <a:ea typeface="ＭＳ 明朝" panose="02020609040205080304" pitchFamily="17" charset="-128"/>
              </a:rPr>
              <a:t>ご不明な点は</a:t>
            </a:r>
            <a:r>
              <a:rPr kumimoji="1" lang="ja-JP" altLang="en-US" sz="1600" u="sng" dirty="0">
                <a:solidFill>
                  <a:srgbClr val="FF0000"/>
                </a:solidFill>
                <a:latin typeface="ＭＳ 明朝" panose="02020609040205080304" pitchFamily="17" charset="-128"/>
                <a:ea typeface="ＭＳ 明朝" panose="02020609040205080304" pitchFamily="17" charset="-128"/>
              </a:rPr>
              <a:t>、裏面の都道府県農業会議までご連絡ください</a:t>
            </a:r>
            <a:r>
              <a:rPr kumimoji="1" lang="ja-JP" altLang="en-US" sz="1600" dirty="0">
                <a:solidFill>
                  <a:srgbClr val="FF0000"/>
                </a:solidFill>
                <a:latin typeface="ＭＳ 明朝" panose="02020609040205080304" pitchFamily="17" charset="-128"/>
                <a:ea typeface="ＭＳ 明朝" panose="02020609040205080304" pitchFamily="17" charset="-128"/>
              </a:rPr>
              <a:t>。</a:t>
            </a:r>
          </a:p>
        </p:txBody>
      </p:sp>
      <p:sp>
        <p:nvSpPr>
          <p:cNvPr id="10" name="テキスト ボックス 9">
            <a:extLst>
              <a:ext uri="{FF2B5EF4-FFF2-40B4-BE49-F238E27FC236}">
                <a16:creationId xmlns:a16="http://schemas.microsoft.com/office/drawing/2014/main" id="{1B67DD72-D911-410B-9C64-B5D3CCB3084F}"/>
              </a:ext>
            </a:extLst>
          </p:cNvPr>
          <p:cNvSpPr txBox="1"/>
          <p:nvPr/>
        </p:nvSpPr>
        <p:spPr>
          <a:xfrm>
            <a:off x="-1" y="-61310"/>
            <a:ext cx="6858001" cy="707886"/>
          </a:xfrm>
          <a:prstGeom prst="rect">
            <a:avLst/>
          </a:prstGeom>
          <a:solidFill>
            <a:schemeClr val="accent6"/>
          </a:solidFill>
        </p:spPr>
        <p:txBody>
          <a:bodyPr wrap="square" rtlCol="0" anchor="ctr">
            <a:spAutoFit/>
          </a:bodyPr>
          <a:lstStyle/>
          <a:p>
            <a:r>
              <a:rPr lang="en-US" altLang="ja-JP" sz="2000" b="1" dirty="0">
                <a:solidFill>
                  <a:schemeClr val="bg1"/>
                </a:solidFill>
                <a:latin typeface="ＭＳ ゴシック" panose="020B0609070205080204" pitchFamily="49" charset="-128"/>
                <a:ea typeface="ＭＳ ゴシック" panose="020B0609070205080204" pitchFamily="49" charset="-128"/>
              </a:rPr>
              <a:t>【</a:t>
            </a:r>
            <a:r>
              <a:rPr lang="ja-JP" altLang="en-US" sz="2000" b="1" dirty="0">
                <a:solidFill>
                  <a:schemeClr val="bg1"/>
                </a:solidFill>
                <a:latin typeface="ＭＳ ゴシック" panose="020B0609070205080204" pitchFamily="49" charset="-128"/>
                <a:ea typeface="ＭＳ ゴシック" panose="020B0609070205080204" pitchFamily="49" charset="-128"/>
              </a:rPr>
              <a:t>第５回募集</a:t>
            </a:r>
            <a:r>
              <a:rPr lang="en-US" altLang="ja-JP" sz="2000" b="1" dirty="0">
                <a:solidFill>
                  <a:schemeClr val="bg1"/>
                </a:solidFill>
                <a:latin typeface="ＭＳ ゴシック" panose="020B0609070205080204" pitchFamily="49" charset="-128"/>
                <a:ea typeface="ＭＳ ゴシック" panose="020B0609070205080204" pitchFamily="49" charset="-128"/>
              </a:rPr>
              <a:t>】</a:t>
            </a:r>
          </a:p>
          <a:p>
            <a:pPr algn="ctr"/>
            <a:r>
              <a:rPr lang="ja-JP" altLang="ja-JP" sz="2000" b="1" dirty="0">
                <a:solidFill>
                  <a:schemeClr val="bg1"/>
                </a:solidFill>
                <a:latin typeface="ＭＳ ゴシック" panose="020B0609070205080204" pitchFamily="49" charset="-128"/>
                <a:ea typeface="ＭＳ ゴシック" panose="020B0609070205080204" pitchFamily="49" charset="-128"/>
              </a:rPr>
              <a:t>シニア世代の新規就農に向けた</a:t>
            </a:r>
            <a:r>
              <a:rPr lang="ja-JP" altLang="en-US" sz="2000" b="1" dirty="0">
                <a:solidFill>
                  <a:schemeClr val="bg1"/>
                </a:solidFill>
                <a:latin typeface="ＭＳ ゴシック" panose="020B0609070205080204" pitchFamily="49" charset="-128"/>
                <a:ea typeface="ＭＳ ゴシック" panose="020B0609070205080204" pitchFamily="49" charset="-128"/>
              </a:rPr>
              <a:t>農業</a:t>
            </a:r>
            <a:r>
              <a:rPr lang="ja-JP" altLang="ja-JP" sz="2000" b="1" dirty="0">
                <a:solidFill>
                  <a:schemeClr val="bg1"/>
                </a:solidFill>
                <a:latin typeface="ＭＳ ゴシック" panose="020B0609070205080204" pitchFamily="49" charset="-128"/>
                <a:ea typeface="ＭＳ ゴシック" panose="020B0609070205080204" pitchFamily="49" charset="-128"/>
              </a:rPr>
              <a:t>研修支援</a:t>
            </a:r>
            <a:r>
              <a:rPr lang="ja-JP" altLang="en-US" sz="2000" b="1" dirty="0">
                <a:solidFill>
                  <a:schemeClr val="bg1"/>
                </a:solidFill>
                <a:latin typeface="ＭＳ ゴシック" panose="020B0609070205080204" pitchFamily="49" charset="-128"/>
                <a:ea typeface="ＭＳ ゴシック" panose="020B0609070205080204" pitchFamily="49" charset="-128"/>
              </a:rPr>
              <a:t>事業</a:t>
            </a:r>
            <a:endParaRPr lang="ja-JP" altLang="ja-JP" sz="2000" b="1" dirty="0">
              <a:solidFill>
                <a:schemeClr val="bg1"/>
              </a:solidFill>
              <a:highlight>
                <a:srgbClr val="000080"/>
              </a:highlight>
              <a:latin typeface="ＭＳ ゴシック" panose="020B0609070205080204" pitchFamily="49" charset="-128"/>
              <a:ea typeface="ＭＳ ゴシック" panose="020B0609070205080204" pitchFamily="49" charset="-128"/>
            </a:endParaRPr>
          </a:p>
        </p:txBody>
      </p:sp>
      <p:sp>
        <p:nvSpPr>
          <p:cNvPr id="13" name="テキスト ボックス 12">
            <a:extLst>
              <a:ext uri="{FF2B5EF4-FFF2-40B4-BE49-F238E27FC236}">
                <a16:creationId xmlns:a16="http://schemas.microsoft.com/office/drawing/2014/main" id="{DA1BCD39-E0AE-4329-964E-78F45184D2AF}"/>
              </a:ext>
            </a:extLst>
          </p:cNvPr>
          <p:cNvSpPr txBox="1"/>
          <p:nvPr/>
        </p:nvSpPr>
        <p:spPr>
          <a:xfrm>
            <a:off x="-71460" y="7430033"/>
            <a:ext cx="4758193" cy="800219"/>
          </a:xfrm>
          <a:prstGeom prst="rect">
            <a:avLst/>
          </a:prstGeom>
          <a:noFill/>
        </p:spPr>
        <p:txBody>
          <a:bodyPr wrap="square" rtlCol="0">
            <a:spAutoFit/>
          </a:bodyPr>
          <a:lstStyle/>
          <a:p>
            <a:r>
              <a:rPr lang="en-US" altLang="ja-JP" sz="1600" dirty="0">
                <a:latin typeface="ＭＳ 明朝" panose="02020609040205080304" pitchFamily="17" charset="-128"/>
                <a:ea typeface="ＭＳ 明朝" panose="02020609040205080304" pitchFamily="17" charset="-128"/>
              </a:rPr>
              <a:t>【</a:t>
            </a:r>
            <a:r>
              <a:rPr lang="ja-JP" altLang="en-US" sz="1600" dirty="0">
                <a:latin typeface="ＭＳ 明朝" panose="02020609040205080304" pitchFamily="17" charset="-128"/>
                <a:ea typeface="ＭＳ 明朝" panose="02020609040205080304" pitchFamily="17" charset="-128"/>
              </a:rPr>
              <a:t>こちらのＨＰにも詳細が掲載されています。</a:t>
            </a:r>
            <a:r>
              <a:rPr lang="en-US" altLang="ja-JP" sz="1600" dirty="0">
                <a:latin typeface="ＭＳ 明朝" panose="02020609040205080304" pitchFamily="17" charset="-128"/>
                <a:ea typeface="ＭＳ 明朝" panose="02020609040205080304" pitchFamily="17" charset="-128"/>
              </a:rPr>
              <a:t>】</a:t>
            </a:r>
          </a:p>
          <a:p>
            <a:r>
              <a:rPr lang="ja-JP" altLang="en-US" sz="1400" dirty="0">
                <a:latin typeface="ＭＳ 明朝" panose="02020609040205080304" pitchFamily="17" charset="-128"/>
                <a:ea typeface="ＭＳ 明朝" panose="02020609040205080304" pitchFamily="17" charset="-128"/>
              </a:rPr>
              <a:t>　</a:t>
            </a:r>
            <a:r>
              <a:rPr lang="en-US" altLang="ja-JP" sz="1600" dirty="0">
                <a:hlinkClick r:id="rId3"/>
              </a:rPr>
              <a:t>https://www.be-farmer.jp/farmer/senior/</a:t>
            </a:r>
            <a:endParaRPr lang="en-US" altLang="ja-JP" sz="1600" dirty="0"/>
          </a:p>
          <a:p>
            <a:endParaRPr lang="en-US" altLang="ja-JP" sz="1400" dirty="0">
              <a:latin typeface="ＭＳ 明朝" panose="02020609040205080304" pitchFamily="17" charset="-128"/>
              <a:ea typeface="ＭＳ 明朝" panose="02020609040205080304" pitchFamily="17" charset="-128"/>
            </a:endParaRPr>
          </a:p>
        </p:txBody>
      </p:sp>
      <p:sp>
        <p:nvSpPr>
          <p:cNvPr id="6" name="テキスト ボックス 5">
            <a:extLst>
              <a:ext uri="{FF2B5EF4-FFF2-40B4-BE49-F238E27FC236}">
                <a16:creationId xmlns:a16="http://schemas.microsoft.com/office/drawing/2014/main" id="{D402D76D-A7C4-415D-9BDB-1B627317B4C4}"/>
              </a:ext>
            </a:extLst>
          </p:cNvPr>
          <p:cNvSpPr txBox="1"/>
          <p:nvPr/>
        </p:nvSpPr>
        <p:spPr>
          <a:xfrm>
            <a:off x="5367654" y="-39063"/>
            <a:ext cx="1261884" cy="276999"/>
          </a:xfrm>
          <a:prstGeom prst="rect">
            <a:avLst/>
          </a:prstGeom>
          <a:noFill/>
        </p:spPr>
        <p:txBody>
          <a:bodyPr wrap="none" rtlCol="0">
            <a:spAutoFit/>
          </a:bodyPr>
          <a:lstStyle/>
          <a:p>
            <a:r>
              <a:rPr kumimoji="1" lang="en-US" altLang="ja-JP" sz="1200" dirty="0">
                <a:latin typeface="ＭＳ 明朝" panose="02020609040205080304" pitchFamily="17" charset="-128"/>
                <a:ea typeface="ＭＳ 明朝" panose="02020609040205080304" pitchFamily="17" charset="-128"/>
              </a:rPr>
              <a:t>【</a:t>
            </a:r>
            <a:r>
              <a:rPr lang="en-US" altLang="ja-JP" sz="1200" dirty="0">
                <a:latin typeface="ＭＳ 明朝" panose="02020609040205080304" pitchFamily="17" charset="-128"/>
                <a:ea typeface="ＭＳ 明朝" panose="02020609040205080304" pitchFamily="17" charset="-128"/>
              </a:rPr>
              <a:t>2020</a:t>
            </a:r>
            <a:r>
              <a:rPr kumimoji="1" lang="ja-JP" altLang="en-US" sz="1200" dirty="0">
                <a:latin typeface="ＭＳ 明朝" panose="02020609040205080304" pitchFamily="17" charset="-128"/>
                <a:ea typeface="ＭＳ 明朝" panose="02020609040205080304" pitchFamily="17" charset="-128"/>
              </a:rPr>
              <a:t>年</a:t>
            </a:r>
            <a:r>
              <a:rPr lang="en-US" altLang="ja-JP" sz="1200" dirty="0">
                <a:latin typeface="ＭＳ 明朝" panose="02020609040205080304" pitchFamily="17" charset="-128"/>
                <a:ea typeface="ＭＳ 明朝" panose="02020609040205080304" pitchFamily="17" charset="-128"/>
              </a:rPr>
              <a:t>10</a:t>
            </a:r>
            <a:r>
              <a:rPr kumimoji="1" lang="ja-JP" altLang="en-US" sz="1200" dirty="0">
                <a:latin typeface="ＭＳ 明朝" panose="02020609040205080304" pitchFamily="17" charset="-128"/>
                <a:ea typeface="ＭＳ 明朝" panose="02020609040205080304" pitchFamily="17" charset="-128"/>
              </a:rPr>
              <a:t>月</a:t>
            </a:r>
            <a:r>
              <a:rPr kumimoji="1" lang="en-US" altLang="ja-JP" sz="1200" dirty="0">
                <a:latin typeface="ＭＳ 明朝" panose="02020609040205080304" pitchFamily="17" charset="-128"/>
                <a:ea typeface="ＭＳ 明朝" panose="02020609040205080304" pitchFamily="17" charset="-128"/>
              </a:rPr>
              <a:t>】</a:t>
            </a:r>
            <a:endParaRPr kumimoji="1" lang="ja-JP" altLang="en-US" sz="1200" dirty="0">
              <a:latin typeface="ＭＳ 明朝" panose="02020609040205080304" pitchFamily="17" charset="-128"/>
              <a:ea typeface="ＭＳ 明朝" panose="02020609040205080304" pitchFamily="17" charset="-128"/>
            </a:endParaRPr>
          </a:p>
        </p:txBody>
      </p:sp>
      <p:pic>
        <p:nvPicPr>
          <p:cNvPr id="4" name="図 3" descr="挿絵 が含まれている画像&#10;&#10;自動的に生成された説明">
            <a:extLst>
              <a:ext uri="{FF2B5EF4-FFF2-40B4-BE49-F238E27FC236}">
                <a16:creationId xmlns:a16="http://schemas.microsoft.com/office/drawing/2014/main" id="{3814C497-A369-4C14-8271-896D3A87FA0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1280" y="7026474"/>
            <a:ext cx="1215622" cy="1215622"/>
          </a:xfrm>
          <a:prstGeom prst="rect">
            <a:avLst/>
          </a:prstGeom>
        </p:spPr>
      </p:pic>
      <p:sp>
        <p:nvSpPr>
          <p:cNvPr id="3" name="テキスト ボックス 2">
            <a:extLst>
              <a:ext uri="{FF2B5EF4-FFF2-40B4-BE49-F238E27FC236}">
                <a16:creationId xmlns:a16="http://schemas.microsoft.com/office/drawing/2014/main" id="{10C212C4-2ACD-488C-8030-41FFE37B4EFA}"/>
              </a:ext>
            </a:extLst>
          </p:cNvPr>
          <p:cNvSpPr txBox="1"/>
          <p:nvPr/>
        </p:nvSpPr>
        <p:spPr>
          <a:xfrm>
            <a:off x="-29376" y="7976491"/>
            <a:ext cx="5208986" cy="492443"/>
          </a:xfrm>
          <a:prstGeom prst="rect">
            <a:avLst/>
          </a:prstGeom>
          <a:noFill/>
        </p:spPr>
        <p:txBody>
          <a:bodyPr wrap="square" rtlCol="0">
            <a:spAutoFit/>
          </a:bodyPr>
          <a:lstStyle/>
          <a:p>
            <a:r>
              <a:rPr lang="ja-JP" altLang="en-US" sz="1400" dirty="0">
                <a:latin typeface="ＭＳ 明朝" panose="02020609040205080304" pitchFamily="17" charset="-128"/>
                <a:ea typeface="ＭＳ 明朝" panose="02020609040205080304" pitchFamily="17" charset="-128"/>
              </a:rPr>
              <a:t>「シニア世代の新規就農に向けた農業研修支援事業」 ＨＰ</a:t>
            </a:r>
            <a:endParaRPr lang="en-US" altLang="ja-JP" sz="1400" dirty="0">
              <a:latin typeface="ＭＳ 明朝" panose="02020609040205080304" pitchFamily="17" charset="-128"/>
              <a:ea typeface="ＭＳ 明朝" panose="02020609040205080304" pitchFamily="17" charset="-128"/>
            </a:endParaRPr>
          </a:p>
          <a:p>
            <a:r>
              <a:rPr lang="ja-JP" altLang="en-US" sz="1200" dirty="0">
                <a:latin typeface="ＭＳ 明朝" panose="02020609040205080304" pitchFamily="17" charset="-128"/>
                <a:ea typeface="ＭＳ 明朝" panose="02020609040205080304" pitchFamily="17" charset="-128"/>
              </a:rPr>
              <a:t>　</a:t>
            </a:r>
            <a:r>
              <a:rPr lang="en-US" altLang="ja-JP" sz="1200" dirty="0">
                <a:latin typeface="ＭＳ 明朝" panose="02020609040205080304" pitchFamily="17" charset="-128"/>
                <a:ea typeface="ＭＳ 明朝" panose="02020609040205080304" pitchFamily="17" charset="-128"/>
              </a:rPr>
              <a:t>※</a:t>
            </a:r>
            <a:r>
              <a:rPr lang="ja-JP" altLang="en-US" sz="1200" dirty="0">
                <a:latin typeface="ＭＳ 明朝" panose="02020609040205080304" pitchFamily="17" charset="-128"/>
                <a:ea typeface="ＭＳ 明朝" panose="02020609040205080304" pitchFamily="17" charset="-128"/>
              </a:rPr>
              <a:t>検索エンジンで「シニア世代の新規就農」と検索してください</a:t>
            </a:r>
            <a:endParaRPr lang="en-US" altLang="ja-JP" sz="1200" dirty="0">
              <a:latin typeface="ＭＳ 明朝" panose="02020609040205080304" pitchFamily="17" charset="-128"/>
              <a:ea typeface="ＭＳ 明朝" panose="02020609040205080304" pitchFamily="17" charset="-12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a:extLst>
              <a:ext uri="{FF2B5EF4-FFF2-40B4-BE49-F238E27FC236}">
                <a16:creationId xmlns:a16="http://schemas.microsoft.com/office/drawing/2014/main" id="{CA39DD39-1449-43C0-83AC-5A8E07EF9F9B}"/>
              </a:ext>
            </a:extLst>
          </p:cNvPr>
          <p:cNvSpPr txBox="1"/>
          <p:nvPr/>
        </p:nvSpPr>
        <p:spPr>
          <a:xfrm>
            <a:off x="219566" y="8172400"/>
            <a:ext cx="6608589" cy="833177"/>
          </a:xfrm>
          <a:prstGeom prst="rect">
            <a:avLst/>
          </a:prstGeom>
          <a:noFill/>
        </p:spPr>
        <p:txBody>
          <a:bodyPr wrap="square" rtlCol="0">
            <a:spAutoFit/>
          </a:bodyPr>
          <a:lstStyle/>
          <a:p>
            <a:pPr algn="just" hangingPunct="0">
              <a:lnSpc>
                <a:spcPts val="1510"/>
              </a:lnSpc>
            </a:pPr>
            <a:r>
              <a:rPr lang="ja-JP" altLang="en-US"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　　書類の申請については、所在地の都道府県農業会議へお願いいたします。</a:t>
            </a:r>
            <a:endPar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endParaRPr>
          </a:p>
          <a:p>
            <a:pPr algn="just" hangingPunct="0">
              <a:lnSpc>
                <a:spcPts val="1510"/>
              </a:lnSpc>
            </a:pPr>
            <a:r>
              <a:rPr lang="ja-JP" altLang="en-US"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　＜お問合せ先＞　一般社団法人全国農業会議所</a:t>
            </a:r>
            <a:r>
              <a:rPr lang="ja-JP"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　</a:t>
            </a:r>
            <a:r>
              <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TEL</a:t>
            </a:r>
            <a:r>
              <a:rPr lang="ja-JP"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03-6265-6891 FAX</a:t>
            </a:r>
            <a:r>
              <a:rPr lang="ja-JP"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03-6265-6892</a:t>
            </a:r>
          </a:p>
          <a:p>
            <a:pPr algn="just" hangingPunct="0">
              <a:lnSpc>
                <a:spcPts val="1510"/>
              </a:lnSpc>
            </a:pPr>
            <a:r>
              <a:rPr lang="ja-JP" altLang="en-US"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rPr>
              <a:t>　　　　　　　　　農林水産省経営局就農・女性課</a:t>
            </a:r>
            <a:r>
              <a:rPr lang="en-US" altLang="ja-JP"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rPr>
              <a:t> </a:t>
            </a:r>
            <a:r>
              <a:rPr lang="ja-JP" altLang="en-US"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rPr>
              <a:t>雇用・労働グループ　</a:t>
            </a:r>
            <a:r>
              <a:rPr lang="en-US" altLang="ja-JP"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rPr>
              <a:t>TEL:03-6744-2162</a:t>
            </a:r>
            <a:r>
              <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 FAX</a:t>
            </a:r>
            <a:r>
              <a:rPr lang="ja-JP"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a:t>
            </a:r>
            <a:r>
              <a:rPr lang="en-US" altLang="ja-JP" sz="900" dirty="0">
                <a:solidFill>
                  <a:srgbClr val="000000"/>
                </a:solidFill>
                <a:latin typeface="ＭＳ 明朝" panose="02020609040205080304" pitchFamily="17" charset="-128"/>
                <a:ea typeface="ＭＳ 明朝" panose="02020609040205080304" pitchFamily="17" charset="-128"/>
                <a:cs typeface="Times New Roman" panose="02020603050405020304" pitchFamily="18" charset="0"/>
              </a:rPr>
              <a:t>03-3593-2162 </a:t>
            </a:r>
            <a:r>
              <a:rPr lang="ja-JP" altLang="en-US"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rPr>
              <a:t>　</a:t>
            </a:r>
            <a:endParaRPr lang="en-US" altLang="ja-JP"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endParaRPr>
          </a:p>
          <a:p>
            <a:pPr algn="just" hangingPunct="0">
              <a:lnSpc>
                <a:spcPts val="1510"/>
              </a:lnSpc>
            </a:pPr>
            <a:endParaRPr lang="ja-JP" altLang="ja-JP" sz="900" dirty="0">
              <a:solidFill>
                <a:srgbClr val="000000"/>
              </a:solidFill>
              <a:latin typeface="ＭＳ 明朝" panose="02020609040205080304" pitchFamily="17" charset="-128"/>
              <a:ea typeface="ＭＳ 明朝" panose="02020609040205080304" pitchFamily="17" charset="-128"/>
              <a:cs typeface="ＭＳ 明朝" panose="02020609040205080304" pitchFamily="17" charset="-128"/>
            </a:endParaRPr>
          </a:p>
        </p:txBody>
      </p:sp>
      <p:graphicFrame>
        <p:nvGraphicFramePr>
          <p:cNvPr id="14" name="表 13"/>
          <p:cNvGraphicFramePr>
            <a:graphicFrameLocks noGrp="1"/>
          </p:cNvGraphicFramePr>
          <p:nvPr>
            <p:extLst>
              <p:ext uri="{D42A27DB-BD31-4B8C-83A1-F6EECF244321}">
                <p14:modId xmlns:p14="http://schemas.microsoft.com/office/powerpoint/2010/main" val="4121096731"/>
              </p:ext>
            </p:extLst>
          </p:nvPr>
        </p:nvGraphicFramePr>
        <p:xfrm>
          <a:off x="332656" y="339250"/>
          <a:ext cx="6120680" cy="7776000"/>
        </p:xfrm>
        <a:graphic>
          <a:graphicData uri="http://schemas.openxmlformats.org/drawingml/2006/table">
            <a:tbl>
              <a:tblPr firstRow="1" firstCol="1" bandRow="1"/>
              <a:tblGrid>
                <a:gridCol w="751764">
                  <a:extLst>
                    <a:ext uri="{9D8B030D-6E8A-4147-A177-3AD203B41FA5}">
                      <a16:colId xmlns:a16="http://schemas.microsoft.com/office/drawing/2014/main" val="20000"/>
                    </a:ext>
                  </a:extLst>
                </a:gridCol>
                <a:gridCol w="663835">
                  <a:extLst>
                    <a:ext uri="{9D8B030D-6E8A-4147-A177-3AD203B41FA5}">
                      <a16:colId xmlns:a16="http://schemas.microsoft.com/office/drawing/2014/main" val="20001"/>
                    </a:ext>
                  </a:extLst>
                </a:gridCol>
                <a:gridCol w="3479313">
                  <a:extLst>
                    <a:ext uri="{9D8B030D-6E8A-4147-A177-3AD203B41FA5}">
                      <a16:colId xmlns:a16="http://schemas.microsoft.com/office/drawing/2014/main" val="20002"/>
                    </a:ext>
                  </a:extLst>
                </a:gridCol>
                <a:gridCol w="1225768">
                  <a:extLst>
                    <a:ext uri="{9D8B030D-6E8A-4147-A177-3AD203B41FA5}">
                      <a16:colId xmlns:a16="http://schemas.microsoft.com/office/drawing/2014/main" val="20003"/>
                    </a:ext>
                  </a:extLst>
                </a:gridCol>
              </a:tblGrid>
              <a:tr h="162000">
                <a:tc>
                  <a:txBody>
                    <a:bodyPr/>
                    <a:lstStyle/>
                    <a:p>
                      <a:pPr algn="ctr" eaLnBrk="1" latinLnBrk="0" hangingPunct="1">
                        <a:spcAft>
                          <a:spcPts val="0"/>
                        </a:spcAft>
                      </a:pPr>
                      <a:r>
                        <a:rPr lang="ja-JP" altLang="en-US" sz="900" baseline="0" dirty="0">
                          <a:solidFill>
                            <a:srgbClr val="000000"/>
                          </a:solidFill>
                          <a:effectLst/>
                          <a:latin typeface="ＭＳ 明朝" panose="02020609040205080304" pitchFamily="17" charset="-128"/>
                          <a:ea typeface="ＭＳ 明朝" panose="02020609040205080304" pitchFamily="17" charset="-128"/>
                          <a:cs typeface="ＭＳ 明朝"/>
                        </a:rPr>
                        <a:t>農業会議</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郵便番号</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住</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所</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電話番号</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北海道</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060-0005</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札幌市中央区北</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条西</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6-1-23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北海道通信ビル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011-281-6761(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1"/>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青森県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030-0802</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青森市本町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2-6-19</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青森県土地改良会館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017-774-8580(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岩手県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020-0884</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盛岡市</a:t>
                      </a:r>
                      <a:r>
                        <a:rPr lang="ja-JP" alt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盛岡市神明町</a:t>
                      </a:r>
                      <a:r>
                        <a:rPr lang="en-US" alt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7-5</a:t>
                      </a:r>
                      <a:r>
                        <a:rPr lang="ja-JP" alt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　パルソビル</a:t>
                      </a:r>
                      <a:r>
                        <a:rPr lang="en-US" alt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4</a:t>
                      </a:r>
                      <a:r>
                        <a:rPr lang="ja-JP" alt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indent="63500"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 019-626-8545(</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3"/>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宮城県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981-0914</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仙台市青葉区堤通雨宮町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4-17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仙台合同庁舎内 </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022-275-9164(</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秋田県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010-0951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秋田市山王</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4-1-2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秋田地方総合庁舎内</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018-860-3540(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5"/>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山形県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990-0041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山形市緑町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1-9-30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緑町会館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023-622-8716(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福島県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960-8043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福島市中町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8-2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県自治会館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024-524-1201(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7"/>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茨城県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310-0852</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水戸市笠原町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978-26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県市町村会館内</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029-301-1236(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栃木県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320-0047</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宇都宮市一の沢</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2-2-13</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とちぎアグリプラザ</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028-648-7270(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09"/>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群馬県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371-0854</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前橋市大渡町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1-10-7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県公社総合ビル</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5</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027-280-6171(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埼玉県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330-0063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さいたま市浦和区高砂</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3-12-9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県農林会館内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048-829-3481(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11"/>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千葉県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260-0855</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千葉市中央区市場町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県庁南庁舎</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043-223-4480(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東京都</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151-0053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渋谷区代々木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2-10-12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JA</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東京南新宿ビル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03-3370-7145(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13"/>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神奈川県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231-0023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横浜市中区山下町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番地　産業貿易センタービル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　</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1004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号室</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045-201-0895(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4"/>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山梨県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400-0034</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甲府市宝</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1-21-20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県農業共済会館内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055-228-6811(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15"/>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岐阜県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500-8384</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岐阜市薮田南</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5-14-12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岐阜県シンクタンク庁舎</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058-268-2527(</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静岡県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420-0853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静岡市葵区追手町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9-18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静岡中央ビル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054-255-7934(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17"/>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愛知県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460-0001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名古屋市中区三の丸二丁目６番１号　愛知県三の丸庁舎８階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052-962-2841(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8"/>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三重県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514-0004</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津市栄町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1-891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三重県合同ビル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059-213-2022(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代</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19"/>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新潟県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951-8116</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新潟市中央区東中通一番町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番地</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新潟東中通ビル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025-223-2186(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0"/>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富山県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930-0096</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富山市舟橋北町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19</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富山県森林水産会館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076-441-8961(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21"/>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石川県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920-0362</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金沢市古府</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217</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農業管理センター内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076-240-0540(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2"/>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福井県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910-8555</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福井市松本</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3-16-10</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福井合同庁舎</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0776-21-8234(</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23"/>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長野県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380-0826</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長野市大字南長野北石堂町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1173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 JA</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長野県ビル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026-217-0291(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4"/>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滋賀県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520-0807</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大津市松本</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1-2-20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滋賀県農業教育情報センター</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077-523-2439(</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25"/>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京都府</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602-8054</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京都市上京区出水通油小路東入丁子風呂町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104-2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府庁西別館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075-417-6848(</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6"/>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大阪府</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540-0011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大阪市中央区農人橋</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2-1-33 JA</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バンク大阪信連事務センター</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06-6941-2701(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27"/>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兵庫県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650-0011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神戸市中央区下山手通</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4-15-3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兵庫県農業共済会館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078-391-1221(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代</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28"/>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奈良県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630-8501</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奈良市登大路町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30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県庁分庁舎内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0742-22-1101(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代</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29"/>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和歌山県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640-8263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和歌山市茶屋ノ丁</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和歌山県自治会館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6</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073-428-4165(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0"/>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鳥取県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680-8570</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鳥取市東町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1-271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県庁第２庁舎８階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0857-26-8371(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31"/>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島根県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690-0876</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松江市黒田町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432</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番地</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島根県土地改良会館３階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0852-22-4471(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2"/>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岡山県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700-0826</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岡山市北区磨屋町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9-18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県農業会館内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086-234-1093(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33"/>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広島県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730-0051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広島市中区大手町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4-2-16</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農業共済会館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082-545-4146(</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4"/>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山口県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753-0072</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山口市大手町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9-11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山口県自治会館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083-923-2102(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35"/>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徳島県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770-0011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徳島市北佐古一番</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5-12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徳島県</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JA</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会館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8</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088-678-5611(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6"/>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香川県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760-0068</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高松市松島町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1-17-28</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県高松合同庁舎</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087-812-0810(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37"/>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愛媛県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790-8570</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松山市一番町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4-4-2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県庁内</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089-943-2800(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38"/>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高知県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780-0850</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高知市丸ノ内</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1-7-52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県庁西庁舎</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088-824-8555(</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39"/>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福岡県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810-0001</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福岡市中央区天神</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4-10-12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JA</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福岡県会館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092-711-5070(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0"/>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佐賀県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849-0925</a:t>
                      </a: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佐賀市八丁畷町８番１号　佐賀総合庁舎</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0952-20-1810(</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41"/>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長崎県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850-0035</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長崎市元船町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17-1</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　長崎県大波止ビル</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095-822-9647(</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2"/>
                  </a:ext>
                </a:extLst>
              </a:tr>
              <a:tr h="162000">
                <a:tc>
                  <a:txBody>
                    <a:bodyPr/>
                    <a:lstStyle/>
                    <a:p>
                      <a:pPr algn="ct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熊本県</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862-8570</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熊本市中央区水前寺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6-18-1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県庁内</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096-384-3333(</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43"/>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大分県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870-0044</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大分市舞鶴町</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1-4-15 </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農業会館別館</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2</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097-532-4385(</a:t>
                      </a: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4"/>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宮崎県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880-0913</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宮崎市恒久</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1-7-14</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0985-73-9211(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45"/>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鹿児島県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890-8577</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鹿児島市鴨池新町</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10-1 </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県庁</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11</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099-286-5815(</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46"/>
                  </a:ext>
                </a:extLst>
              </a:tr>
              <a:tr h="162000">
                <a:tc>
                  <a:txBody>
                    <a:bodyPr/>
                    <a:lstStyle/>
                    <a:p>
                      <a:pPr algn="ctr" eaLnBrk="1" latinLnBrk="0" hangingPunct="1">
                        <a:spcAft>
                          <a:spcPts val="0"/>
                        </a:spcAft>
                      </a:pPr>
                      <a:r>
                        <a:rPr lang="ja-JP" sz="900" baseline="0">
                          <a:solidFill>
                            <a:srgbClr val="000000"/>
                          </a:solidFill>
                          <a:effectLst/>
                          <a:latin typeface="ＭＳ 明朝" panose="02020609040205080304" pitchFamily="17" charset="-128"/>
                          <a:ea typeface="ＭＳ 明朝" panose="02020609040205080304" pitchFamily="17" charset="-128"/>
                          <a:cs typeface="ＭＳ Ｐゴシック"/>
                        </a:rPr>
                        <a:t>沖縄県</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a:solidFill>
                            <a:srgbClr val="000000"/>
                          </a:solidFill>
                          <a:effectLst/>
                          <a:latin typeface="ＭＳ 明朝" panose="02020609040205080304" pitchFamily="17" charset="-128"/>
                          <a:ea typeface="ＭＳ 明朝" panose="02020609040205080304" pitchFamily="17" charset="-128"/>
                          <a:cs typeface="ＭＳ Ｐゴシック"/>
                        </a:rPr>
                        <a:t>901-1112</a:t>
                      </a:r>
                      <a:endParaRPr lang="ja-JP" sz="900" baseline="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eaLnBrk="1" latinLnBrk="0" hangingPunct="1">
                        <a:spcAft>
                          <a:spcPts val="0"/>
                        </a:spcAft>
                      </a:pP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島尻郡南風原町字本部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453-3</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　土地改良会館</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3</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階</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tc>
                  <a:txBody>
                    <a:bodyPr/>
                    <a:lstStyle/>
                    <a:p>
                      <a:pPr algn="ctr" eaLnBrk="1" latinLnBrk="0" hangingPunct="1">
                        <a:spcAft>
                          <a:spcPts val="0"/>
                        </a:spcAft>
                      </a:pP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098-889-6027(</a:t>
                      </a:r>
                      <a:r>
                        <a:rPr lang="ja-JP" sz="900" baseline="0" dirty="0">
                          <a:solidFill>
                            <a:srgbClr val="000000"/>
                          </a:solidFill>
                          <a:effectLst/>
                          <a:latin typeface="ＭＳ 明朝" panose="02020609040205080304" pitchFamily="17" charset="-128"/>
                          <a:ea typeface="ＭＳ 明朝" panose="02020609040205080304" pitchFamily="17" charset="-128"/>
                          <a:cs typeface="ＭＳ Ｐゴシック"/>
                        </a:rPr>
                        <a:t>直</a:t>
                      </a:r>
                      <a:r>
                        <a:rPr lang="en-US" sz="900" baseline="0" dirty="0">
                          <a:solidFill>
                            <a:srgbClr val="000000"/>
                          </a:solidFill>
                          <a:effectLst/>
                          <a:latin typeface="ＭＳ 明朝" panose="02020609040205080304" pitchFamily="17" charset="-128"/>
                          <a:ea typeface="ＭＳ 明朝" panose="02020609040205080304" pitchFamily="17" charset="-128"/>
                          <a:cs typeface="ＭＳ Ｐゴシック"/>
                        </a:rPr>
                        <a:t>)</a:t>
                      </a:r>
                      <a:endParaRPr lang="ja-JP" sz="900" baseline="0" dirty="0">
                        <a:solidFill>
                          <a:srgbClr val="000000"/>
                        </a:solidFill>
                        <a:effectLst/>
                        <a:latin typeface="ＭＳ 明朝" panose="02020609040205080304" pitchFamily="17" charset="-128"/>
                        <a:ea typeface="ＭＳ 明朝" panose="02020609040205080304" pitchFamily="17" charset="-128"/>
                        <a:cs typeface="ＭＳ 明朝"/>
                      </a:endParaRPr>
                    </a:p>
                  </a:txBody>
                  <a:tcPr marL="38760" marR="3876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BEEF3"/>
                    </a:solidFill>
                  </a:tcPr>
                </a:tc>
                <a:extLst>
                  <a:ext uri="{0D108BD9-81ED-4DB2-BD59-A6C34878D82A}">
                    <a16:rowId xmlns:a16="http://schemas.microsoft.com/office/drawing/2014/main" val="10047"/>
                  </a:ext>
                </a:extLst>
              </a:tr>
            </a:tbl>
          </a:graphicData>
        </a:graphic>
      </p:graphicFrame>
    </p:spTree>
    <p:extLst>
      <p:ext uri="{BB962C8B-B14F-4D97-AF65-F5344CB8AC3E}">
        <p14:creationId xmlns:p14="http://schemas.microsoft.com/office/powerpoint/2010/main" val="165525357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1564</TotalTime>
  <Words>1121</Words>
  <Application>Microsoft Office PowerPoint</Application>
  <PresentationFormat>画面に合わせる (4:3)</PresentationFormat>
  <Paragraphs>230</Paragraphs>
  <Slides>2</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ゴシック</vt:lpstr>
      <vt:lpstr>ＭＳ 明朝</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就農32</dc:creator>
  <cp:lastModifiedBy>kaigi002</cp:lastModifiedBy>
  <cp:revision>168</cp:revision>
  <cp:lastPrinted>2020-10-02T08:45:27Z</cp:lastPrinted>
  <dcterms:created xsi:type="dcterms:W3CDTF">2013-11-08T00:31:27Z</dcterms:created>
  <dcterms:modified xsi:type="dcterms:W3CDTF">2020-10-19T04:58:41Z</dcterms:modified>
</cp:coreProperties>
</file>