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7" r:id="rId3"/>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9933"/>
    <a:srgbClr val="CCFFFF"/>
    <a:srgbClr val="0099FF"/>
    <a:srgbClr val="99FF99"/>
    <a:srgbClr val="FF3300"/>
    <a:srgbClr val="E46C0A"/>
    <a:srgbClr val="FFFF66"/>
    <a:srgbClr val="CCFF99"/>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316" y="9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2236" tIns="46118" rIns="92236" bIns="46118" rtlCol="0"/>
          <a:lstStyle>
            <a:lvl1pPr algn="r">
              <a:defRPr sz="1200"/>
            </a:lvl1pPr>
          </a:lstStyle>
          <a:p>
            <a:fld id="{728EE83B-E063-4B5C-924D-1BF6277021DE}" type="datetimeFigureOut">
              <a:rPr kumimoji="1" lang="ja-JP" altLang="en-US" smtClean="0"/>
              <a:pPr/>
              <a:t>2021/10/7</a:t>
            </a:fld>
            <a:endParaRPr kumimoji="1" lang="ja-JP" altLang="en-US"/>
          </a:p>
        </p:txBody>
      </p:sp>
      <p:sp>
        <p:nvSpPr>
          <p:cNvPr id="4" name="スライド イメージ プレースホルダ 3"/>
          <p:cNvSpPr>
            <a:spLocks noGrp="1" noRot="1" noChangeAspect="1"/>
          </p:cNvSpPr>
          <p:nvPr>
            <p:ph type="sldImg" idx="2"/>
          </p:nvPr>
        </p:nvSpPr>
        <p:spPr>
          <a:xfrm>
            <a:off x="2005013" y="744538"/>
            <a:ext cx="2797175"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 4"/>
          <p:cNvSpPr>
            <a:spLocks noGrp="1"/>
          </p:cNvSpPr>
          <p:nvPr>
            <p:ph type="body" sz="quarter" idx="3"/>
          </p:nvPr>
        </p:nvSpPr>
        <p:spPr>
          <a:xfrm>
            <a:off x="680721" y="4721187"/>
            <a:ext cx="5445760" cy="4472702"/>
          </a:xfrm>
          <a:prstGeom prst="rect">
            <a:avLst/>
          </a:prstGeom>
        </p:spPr>
        <p:txBody>
          <a:bodyPr vert="horz" lIns="92236" tIns="46118" rIns="92236" bIns="4611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2236" tIns="46118" rIns="92236" bIns="46118" rtlCol="0" anchor="b"/>
          <a:lstStyle>
            <a:lvl1pPr algn="r">
              <a:defRPr sz="1200"/>
            </a:lvl1pPr>
          </a:lstStyle>
          <a:p>
            <a:fld id="{0568D187-779F-4979-8C21-3D68F9AAF259}" type="slidenum">
              <a:rPr kumimoji="1" lang="ja-JP" altLang="en-US" smtClean="0"/>
              <a:pPr/>
              <a:t>‹#›</a:t>
            </a:fld>
            <a:endParaRPr kumimoji="1" lang="ja-JP" altLang="en-US"/>
          </a:p>
        </p:txBody>
      </p:sp>
    </p:spTree>
    <p:extLst>
      <p:ext uri="{BB962C8B-B14F-4D97-AF65-F5344CB8AC3E}">
        <p14:creationId xmlns:p14="http://schemas.microsoft.com/office/powerpoint/2010/main" val="4790463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568D187-779F-4979-8C21-3D68F9AAF259}" type="slidenum">
              <a:rPr kumimoji="1" lang="ja-JP" altLang="en-US" smtClean="0"/>
              <a:pPr/>
              <a:t>1</a:t>
            </a:fld>
            <a:endParaRPr kumimoji="1" lang="ja-JP" altLang="en-US"/>
          </a:p>
        </p:txBody>
      </p:sp>
    </p:spTree>
    <p:extLst>
      <p:ext uri="{BB962C8B-B14F-4D97-AF65-F5344CB8AC3E}">
        <p14:creationId xmlns:p14="http://schemas.microsoft.com/office/powerpoint/2010/main" val="1124161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568D187-779F-4979-8C21-3D68F9AAF259}" type="slidenum">
              <a:rPr kumimoji="1" lang="ja-JP" altLang="en-US" smtClean="0"/>
              <a:pPr/>
              <a:t>2</a:t>
            </a:fld>
            <a:endParaRPr kumimoji="1" lang="ja-JP" altLang="en-US"/>
          </a:p>
        </p:txBody>
      </p:sp>
    </p:spTree>
    <p:extLst>
      <p:ext uri="{BB962C8B-B14F-4D97-AF65-F5344CB8AC3E}">
        <p14:creationId xmlns:p14="http://schemas.microsoft.com/office/powerpoint/2010/main" val="700129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2021/10/7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2021/10/7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2021/10/7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2021/10/7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2021/10/7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2021/10/7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2021/10/7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2021/10/7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2021/10/7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2021/10/7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2021/10/7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2021/10/7</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5BA026D1-D0F6-4057-9368-D5CC1744A269}"/>
              </a:ext>
            </a:extLst>
          </p:cNvPr>
          <p:cNvSpPr/>
          <p:nvPr/>
        </p:nvSpPr>
        <p:spPr>
          <a:xfrm>
            <a:off x="45432" y="3495938"/>
            <a:ext cx="6778676" cy="4237697"/>
          </a:xfrm>
          <a:prstGeom prst="rect">
            <a:avLst/>
          </a:prstGeom>
          <a:solidFill>
            <a:srgbClr val="CCFF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381" y="0"/>
            <a:ext cx="5112568" cy="338554"/>
          </a:xfrm>
          <a:prstGeom prst="rect">
            <a:avLst/>
          </a:prstGeom>
          <a:noFill/>
        </p:spPr>
        <p:txBody>
          <a:bodyPr wrap="square" rtlCol="0">
            <a:spAutoFit/>
          </a:bodyPr>
          <a:lstStyle/>
          <a:p>
            <a:r>
              <a:rPr kumimoji="1" lang="ja-JP" altLang="en-US" sz="1600" u="sng" dirty="0">
                <a:solidFill>
                  <a:srgbClr val="0066FF"/>
                </a:solidFill>
                <a:latin typeface="HGP創英角ﾎﾟｯﾌﾟ体" pitchFamily="50" charset="-128"/>
                <a:ea typeface="HGP創英角ﾎﾟｯﾌﾟ体" pitchFamily="50" charset="-128"/>
              </a:rPr>
              <a:t>農業経営者の皆さまへ</a:t>
            </a:r>
          </a:p>
        </p:txBody>
      </p:sp>
      <p:sp>
        <p:nvSpPr>
          <p:cNvPr id="45" name="テキスト ボックス 44"/>
          <p:cNvSpPr txBox="1"/>
          <p:nvPr/>
        </p:nvSpPr>
        <p:spPr>
          <a:xfrm>
            <a:off x="332656" y="676017"/>
            <a:ext cx="3976709" cy="1015663"/>
          </a:xfrm>
          <a:prstGeom prst="rect">
            <a:avLst/>
          </a:prstGeom>
          <a:noFill/>
        </p:spPr>
        <p:txBody>
          <a:bodyPr wrap="square" rtlCol="0">
            <a:spAutoFit/>
          </a:bodyPr>
          <a:lstStyle/>
          <a:p>
            <a:r>
              <a:rPr lang="en-US" altLang="ja-JP" sz="3000" dirty="0">
                <a:ln w="18415" cmpd="sng">
                  <a:noFill/>
                  <a:prstDash val="solid"/>
                </a:ln>
                <a:solidFill>
                  <a:srgbClr val="33CC33"/>
                </a:solidFill>
                <a:latin typeface="HGP創英角ﾎﾟｯﾌﾟ体" pitchFamily="50" charset="-128"/>
                <a:ea typeface="HGP創英角ﾎﾟｯﾌﾟ体" pitchFamily="50" charset="-128"/>
              </a:rPr>
              <a:t>2021</a:t>
            </a:r>
            <a:r>
              <a:rPr lang="ja-JP" altLang="en-US" sz="3000" dirty="0">
                <a:ln w="18415" cmpd="sng">
                  <a:noFill/>
                  <a:prstDash val="solid"/>
                </a:ln>
                <a:solidFill>
                  <a:srgbClr val="33CC33"/>
                </a:solidFill>
                <a:latin typeface="HGP創英角ﾎﾟｯﾌﾟ体" pitchFamily="50" charset="-128"/>
                <a:ea typeface="HGP創英角ﾎﾟｯﾌﾟ体" pitchFamily="50" charset="-128"/>
              </a:rPr>
              <a:t>年度第</a:t>
            </a:r>
            <a:r>
              <a:rPr lang="en-US" altLang="ja-JP" sz="3000" dirty="0">
                <a:ln w="18415" cmpd="sng">
                  <a:noFill/>
                  <a:prstDash val="solid"/>
                </a:ln>
                <a:solidFill>
                  <a:srgbClr val="33CC33"/>
                </a:solidFill>
                <a:latin typeface="HGP創英角ﾎﾟｯﾌﾟ体" pitchFamily="50" charset="-128"/>
                <a:ea typeface="HGP創英角ﾎﾟｯﾌﾟ体" pitchFamily="50" charset="-128"/>
              </a:rPr>
              <a:t>4</a:t>
            </a:r>
            <a:r>
              <a:rPr lang="ja-JP" altLang="en-US" sz="3000" dirty="0">
                <a:ln w="18415" cmpd="sng">
                  <a:noFill/>
                  <a:prstDash val="solid"/>
                </a:ln>
                <a:solidFill>
                  <a:srgbClr val="33CC33"/>
                </a:solidFill>
                <a:latin typeface="HGP創英角ﾎﾟｯﾌﾟ体" pitchFamily="50" charset="-128"/>
                <a:ea typeface="HGP創英角ﾎﾟｯﾌﾟ体" pitchFamily="50" charset="-128"/>
              </a:rPr>
              <a:t>回</a:t>
            </a:r>
            <a:endParaRPr lang="en-US" altLang="ja-JP" sz="3000" dirty="0">
              <a:ln w="18415" cmpd="sng">
                <a:noFill/>
                <a:prstDash val="solid"/>
              </a:ln>
              <a:solidFill>
                <a:srgbClr val="33CC33"/>
              </a:solidFill>
              <a:latin typeface="HGP創英角ﾎﾟｯﾌﾟ体" pitchFamily="50" charset="-128"/>
              <a:ea typeface="HGP創英角ﾎﾟｯﾌﾟ体" pitchFamily="50" charset="-128"/>
            </a:endParaRPr>
          </a:p>
          <a:p>
            <a:r>
              <a:rPr lang="ja-JP" altLang="en-US" sz="3000" dirty="0">
                <a:ln w="18415" cmpd="sng">
                  <a:noFill/>
                  <a:prstDash val="solid"/>
                </a:ln>
                <a:solidFill>
                  <a:srgbClr val="33CC33"/>
                </a:solidFill>
                <a:latin typeface="HGP創英角ﾎﾟｯﾌﾟ体" pitchFamily="50" charset="-128"/>
                <a:ea typeface="HGP創英角ﾎﾟｯﾌﾟ体" pitchFamily="50" charset="-128"/>
              </a:rPr>
              <a:t>募集開始のお知らせ</a:t>
            </a:r>
            <a:endParaRPr kumimoji="1" lang="en-US" altLang="ja-JP" sz="3000" dirty="0">
              <a:ln w="18415" cmpd="sng">
                <a:noFill/>
                <a:prstDash val="solid"/>
              </a:ln>
              <a:solidFill>
                <a:srgbClr val="33CC33"/>
              </a:solidFill>
              <a:latin typeface="HGP創英角ﾎﾟｯﾌﾟ体" pitchFamily="50" charset="-128"/>
              <a:ea typeface="HGP創英角ﾎﾟｯﾌﾟ体" pitchFamily="50" charset="-128"/>
            </a:endParaRPr>
          </a:p>
        </p:txBody>
      </p:sp>
      <p:sp>
        <p:nvSpPr>
          <p:cNvPr id="21" name="額縁 20"/>
          <p:cNvSpPr/>
          <p:nvPr/>
        </p:nvSpPr>
        <p:spPr>
          <a:xfrm>
            <a:off x="33891" y="1712570"/>
            <a:ext cx="6807293" cy="1719191"/>
          </a:xfrm>
          <a:prstGeom prst="bevel">
            <a:avLst>
              <a:gd name="adj" fmla="val 2717"/>
            </a:avLst>
          </a:prstGeom>
          <a:solidFill>
            <a:srgbClr val="FFFF99"/>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　</a:t>
            </a:r>
            <a:endParaRPr lang="en-US" altLang="ja-JP" sz="1100" dirty="0">
              <a:solidFill>
                <a:schemeClr val="tx1"/>
              </a:solidFill>
            </a:endParaRPr>
          </a:p>
        </p:txBody>
      </p:sp>
      <p:sp>
        <p:nvSpPr>
          <p:cNvPr id="28" name="角丸四角形 27"/>
          <p:cNvSpPr/>
          <p:nvPr/>
        </p:nvSpPr>
        <p:spPr>
          <a:xfrm>
            <a:off x="116632" y="3591287"/>
            <a:ext cx="1046572" cy="260633"/>
          </a:xfrm>
          <a:prstGeom prst="roundRect">
            <a:avLst>
              <a:gd name="adj" fmla="val 20583"/>
            </a:avLst>
          </a:prstGeom>
          <a:solidFill>
            <a:srgbClr val="0099FF"/>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HGP創英角ﾎﾟｯﾌﾟ体" pitchFamily="50" charset="-128"/>
                <a:ea typeface="HGP創英角ﾎﾟｯﾌﾟ体" pitchFamily="50" charset="-128"/>
              </a:rPr>
              <a:t>助成内容</a:t>
            </a:r>
            <a:endParaRPr kumimoji="1" lang="ja-JP" altLang="en-US" sz="1400" dirty="0">
              <a:solidFill>
                <a:schemeClr val="bg1"/>
              </a:solidFill>
            </a:endParaRPr>
          </a:p>
        </p:txBody>
      </p:sp>
      <p:sp>
        <p:nvSpPr>
          <p:cNvPr id="30" name="角丸四角形 29"/>
          <p:cNvSpPr/>
          <p:nvPr/>
        </p:nvSpPr>
        <p:spPr>
          <a:xfrm>
            <a:off x="116632" y="6012160"/>
            <a:ext cx="1364063" cy="288032"/>
          </a:xfrm>
          <a:prstGeom prst="roundRect">
            <a:avLst/>
          </a:prstGeom>
          <a:solidFill>
            <a:srgbClr val="0099FF"/>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HGP創英角ﾎﾟｯﾌﾟ体" pitchFamily="50" charset="-128"/>
                <a:ea typeface="HGP創英角ﾎﾟｯﾌﾟ体" pitchFamily="50" charset="-128"/>
              </a:rPr>
              <a:t>募集期間など</a:t>
            </a:r>
            <a:endParaRPr kumimoji="1" lang="ja-JP" altLang="en-US" sz="1400" dirty="0">
              <a:solidFill>
                <a:schemeClr val="bg1"/>
              </a:solidFill>
            </a:endParaRPr>
          </a:p>
        </p:txBody>
      </p:sp>
      <p:sp>
        <p:nvSpPr>
          <p:cNvPr id="2" name="テキスト ボックス 1">
            <a:extLst>
              <a:ext uri="{FF2B5EF4-FFF2-40B4-BE49-F238E27FC236}">
                <a16:creationId xmlns:a16="http://schemas.microsoft.com/office/drawing/2014/main" id="{0213E409-DAA2-4F42-BC3F-ABBC4543A447}"/>
              </a:ext>
            </a:extLst>
          </p:cNvPr>
          <p:cNvSpPr txBox="1"/>
          <p:nvPr/>
        </p:nvSpPr>
        <p:spPr>
          <a:xfrm>
            <a:off x="45432" y="1808981"/>
            <a:ext cx="6778676" cy="1538883"/>
          </a:xfrm>
          <a:prstGeom prst="rect">
            <a:avLst/>
          </a:prstGeom>
          <a:noFill/>
        </p:spPr>
        <p:txBody>
          <a:bodyPr wrap="square" rtlCol="0">
            <a:spAutoFit/>
          </a:bodyPr>
          <a:lstStyle/>
          <a:p>
            <a:pPr lvl="0">
              <a:spcAft>
                <a:spcPts val="600"/>
              </a:spcAft>
            </a:pPr>
            <a:r>
              <a:rPr lang="ja-JP" altLang="en-US" sz="1100" dirty="0">
                <a:solidFill>
                  <a:prstClr val="black"/>
                </a:solidFill>
              </a:rPr>
              <a:t>　</a:t>
            </a:r>
            <a:r>
              <a:rPr lang="ja-JP" altLang="en-US" sz="1200" dirty="0">
                <a:solidFill>
                  <a:prstClr val="black"/>
                </a:solidFill>
              </a:rPr>
              <a:t>全国農業会議所では、農業法人等が就業希望者を新たに雇用し、就農に必要な技術・経営ノウハウ等を習得させるための実践的な研修等に対して助成する</a:t>
            </a:r>
            <a:r>
              <a:rPr lang="ja-JP" altLang="en-US" sz="1200" dirty="0">
                <a:solidFill>
                  <a:srgbClr val="FF0000"/>
                </a:solidFill>
              </a:rPr>
              <a:t>「農の雇用事業（雇用就農者育成・独立支援タイプ）</a:t>
            </a:r>
            <a:r>
              <a:rPr lang="ja-JP" altLang="en-US" sz="1200" dirty="0">
                <a:solidFill>
                  <a:prstClr val="black"/>
                </a:solidFill>
              </a:rPr>
              <a:t>の参加者を募集します。</a:t>
            </a:r>
            <a:endParaRPr lang="en-US" altLang="ja-JP" sz="1200" dirty="0">
              <a:solidFill>
                <a:prstClr val="black"/>
              </a:solidFill>
            </a:endParaRPr>
          </a:p>
          <a:p>
            <a:pPr>
              <a:spcAft>
                <a:spcPts val="600"/>
              </a:spcAft>
            </a:pPr>
            <a:r>
              <a:rPr lang="ja-JP" altLang="en-US" sz="1200" dirty="0"/>
              <a:t>　また、農</a:t>
            </a:r>
            <a:r>
              <a:rPr lang="ja-JP" altLang="en-US" sz="1200" dirty="0">
                <a:solidFill>
                  <a:prstClr val="black"/>
                </a:solidFill>
              </a:rPr>
              <a:t>業法人等が新たな農業法人の設立や経営継承して法人設立を目指す者を雇用して実施する研修に対して助成する</a:t>
            </a:r>
            <a:r>
              <a:rPr lang="ja-JP" altLang="en-US" sz="1200" dirty="0">
                <a:solidFill>
                  <a:srgbClr val="FF0000"/>
                </a:solidFill>
              </a:rPr>
              <a:t>「農の雇用事業（新法人設立支援タイプ）」</a:t>
            </a:r>
            <a:r>
              <a:rPr lang="ja-JP" altLang="en-US" sz="1200" dirty="0">
                <a:solidFill>
                  <a:prstClr val="black"/>
                </a:solidFill>
              </a:rPr>
              <a:t>も併せて募集します。</a:t>
            </a:r>
            <a:endParaRPr lang="en-US" altLang="ja-JP" sz="1200" dirty="0">
              <a:solidFill>
                <a:prstClr val="black"/>
              </a:solidFill>
            </a:endParaRPr>
          </a:p>
          <a:p>
            <a:pPr lvl="0">
              <a:spcAft>
                <a:spcPts val="600"/>
              </a:spcAft>
            </a:pPr>
            <a:r>
              <a:rPr lang="ja-JP" altLang="en-US" sz="1200" dirty="0">
                <a:solidFill>
                  <a:prstClr val="black"/>
                </a:solidFill>
              </a:rPr>
              <a:t>　事業の実施を希望される農業法人等の方は、</a:t>
            </a:r>
            <a:r>
              <a:rPr lang="ja-JP" altLang="en-US" sz="1200" u="sng" dirty="0">
                <a:solidFill>
                  <a:srgbClr val="FF0000"/>
                </a:solidFill>
              </a:rPr>
              <a:t>２０２１年１０月８日～１１月５日（必着）</a:t>
            </a:r>
            <a:r>
              <a:rPr lang="ja-JP" altLang="en-US" sz="1200" dirty="0">
                <a:solidFill>
                  <a:prstClr val="black"/>
                </a:solidFill>
              </a:rPr>
              <a:t>までに各都道府県農業会議等に必要な申請書類を提出してください。</a:t>
            </a:r>
            <a:endParaRPr lang="en-US" altLang="ja-JP" sz="1200" dirty="0">
              <a:solidFill>
                <a:prstClr val="black"/>
              </a:solidFill>
            </a:endParaRPr>
          </a:p>
        </p:txBody>
      </p:sp>
      <p:graphicFrame>
        <p:nvGraphicFramePr>
          <p:cNvPr id="3" name="表 4">
            <a:extLst>
              <a:ext uri="{FF2B5EF4-FFF2-40B4-BE49-F238E27FC236}">
                <a16:creationId xmlns:a16="http://schemas.microsoft.com/office/drawing/2014/main" id="{8A08B9A4-B1AE-4A81-87E8-6BCD047A3D6B}"/>
              </a:ext>
            </a:extLst>
          </p:cNvPr>
          <p:cNvGraphicFramePr>
            <a:graphicFrameLocks noGrp="1"/>
          </p:cNvGraphicFramePr>
          <p:nvPr>
            <p:extLst>
              <p:ext uri="{D42A27DB-BD31-4B8C-83A1-F6EECF244321}">
                <p14:modId xmlns:p14="http://schemas.microsoft.com/office/powerpoint/2010/main" val="233880116"/>
              </p:ext>
            </p:extLst>
          </p:nvPr>
        </p:nvGraphicFramePr>
        <p:xfrm>
          <a:off x="270084" y="6364369"/>
          <a:ext cx="6255260" cy="822960"/>
        </p:xfrm>
        <a:graphic>
          <a:graphicData uri="http://schemas.openxmlformats.org/drawingml/2006/table">
            <a:tbl>
              <a:tblPr firstRow="1" bandRow="1">
                <a:tableStyleId>{5C22544A-7EE6-4342-B048-85BDC9FD1C3A}</a:tableStyleId>
              </a:tblPr>
              <a:tblGrid>
                <a:gridCol w="1832849">
                  <a:extLst>
                    <a:ext uri="{9D8B030D-6E8A-4147-A177-3AD203B41FA5}">
                      <a16:colId xmlns:a16="http://schemas.microsoft.com/office/drawing/2014/main" val="1129504628"/>
                    </a:ext>
                  </a:extLst>
                </a:gridCol>
                <a:gridCol w="2291062">
                  <a:extLst>
                    <a:ext uri="{9D8B030D-6E8A-4147-A177-3AD203B41FA5}">
                      <a16:colId xmlns:a16="http://schemas.microsoft.com/office/drawing/2014/main" val="3973705843"/>
                    </a:ext>
                  </a:extLst>
                </a:gridCol>
                <a:gridCol w="2131349">
                  <a:extLst>
                    <a:ext uri="{9D8B030D-6E8A-4147-A177-3AD203B41FA5}">
                      <a16:colId xmlns:a16="http://schemas.microsoft.com/office/drawing/2014/main" val="599579611"/>
                    </a:ext>
                  </a:extLst>
                </a:gridCol>
              </a:tblGrid>
              <a:tr h="243861">
                <a:tc>
                  <a:txBody>
                    <a:bodyPr/>
                    <a:lstStyle/>
                    <a:p>
                      <a:pPr algn="ctr"/>
                      <a:r>
                        <a:rPr kumimoji="1" lang="ja-JP" altLang="en-US" sz="1400" dirty="0"/>
                        <a:t>募集期間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kumimoji="1" lang="ja-JP" altLang="en-US" sz="1400" dirty="0"/>
                        <a:t>研修期間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kumimoji="1" lang="ja-JP" altLang="en-US" sz="1400" dirty="0"/>
                        <a:t>正社員採用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338625262"/>
                  </a:ext>
                </a:extLst>
              </a:tr>
              <a:tr h="228496">
                <a:tc>
                  <a:txBody>
                    <a:bodyPr/>
                    <a:lstStyle/>
                    <a:p>
                      <a:pPr algn="ctr"/>
                      <a:r>
                        <a:rPr kumimoji="1" lang="ja-JP" altLang="en-US" sz="1400" dirty="0"/>
                        <a:t>２０２１年１０月８日</a:t>
                      </a:r>
                      <a:endParaRPr kumimoji="1" lang="en-US" altLang="ja-JP" sz="1400" dirty="0"/>
                    </a:p>
                    <a:p>
                      <a:pPr algn="ctr"/>
                      <a:r>
                        <a:rPr kumimoji="1" lang="ja-JP" altLang="en-US" sz="1400" dirty="0"/>
                        <a:t>　～１１月５日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a:t>２０２２年２月１日　　　　　　　　　　</a:t>
                      </a:r>
                      <a:endParaRPr kumimoji="1" lang="en-US" altLang="ja-JP" sz="1400" dirty="0"/>
                    </a:p>
                    <a:p>
                      <a:pPr algn="ctr"/>
                      <a:r>
                        <a:rPr kumimoji="1" lang="ja-JP" altLang="en-US" sz="1400" dirty="0"/>
                        <a:t>～２０２４年１月３１日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２０２１年２月１日</a:t>
                      </a:r>
                      <a:endParaRPr kumimoji="1" lang="en-US" altLang="ja-JP" sz="14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～２０２１年１０月１日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05567166"/>
                  </a:ext>
                </a:extLst>
              </a:tr>
            </a:tbl>
          </a:graphicData>
        </a:graphic>
      </p:graphicFrame>
      <p:sp>
        <p:nvSpPr>
          <p:cNvPr id="5" name="テキスト ボックス 4">
            <a:extLst>
              <a:ext uri="{FF2B5EF4-FFF2-40B4-BE49-F238E27FC236}">
                <a16:creationId xmlns:a16="http://schemas.microsoft.com/office/drawing/2014/main" id="{B9863C8F-FC28-4E91-8314-10E235C4BFA3}"/>
              </a:ext>
            </a:extLst>
          </p:cNvPr>
          <p:cNvSpPr txBox="1"/>
          <p:nvPr/>
        </p:nvSpPr>
        <p:spPr>
          <a:xfrm>
            <a:off x="73453" y="7212351"/>
            <a:ext cx="6542484" cy="430887"/>
          </a:xfrm>
          <a:prstGeom prst="rect">
            <a:avLst/>
          </a:prstGeom>
          <a:noFill/>
        </p:spPr>
        <p:txBody>
          <a:bodyPr wrap="square" rtlCol="0">
            <a:spAutoFit/>
          </a:bodyPr>
          <a:lstStyle/>
          <a:p>
            <a:pPr lvl="0"/>
            <a:r>
              <a:rPr lang="ja-JP" altLang="en-US" sz="1100" dirty="0">
                <a:solidFill>
                  <a:prstClr val="black"/>
                </a:solidFill>
                <a:latin typeface="ＭＳ Ｐゴシック" panose="020B0600070205080204" pitchFamily="50" charset="-128"/>
              </a:rPr>
              <a:t>（注）研修期間が３ヶ月未満の場合は助成金は交付されません。</a:t>
            </a:r>
            <a:endParaRPr lang="en-US" altLang="ja-JP" sz="1100" dirty="0">
              <a:solidFill>
                <a:prstClr val="black"/>
              </a:solidFill>
              <a:latin typeface="ＭＳ Ｐゴシック" panose="020B0600070205080204" pitchFamily="50" charset="-128"/>
            </a:endParaRPr>
          </a:p>
          <a:p>
            <a:pPr lvl="0"/>
            <a:r>
              <a:rPr lang="ja-JP" altLang="en-US" sz="1100" dirty="0">
                <a:solidFill>
                  <a:prstClr val="black"/>
                </a:solidFill>
                <a:latin typeface="ＭＳ Ｐゴシック" panose="020B0600070205080204" pitchFamily="50" charset="-128"/>
              </a:rPr>
              <a:t>（注）研修実施経費の一部を支援するものであり、経営資金や賃金の補助を目的とした事業ではありません。</a:t>
            </a:r>
            <a:endParaRPr lang="en-US" altLang="ja-JP" sz="1100" dirty="0">
              <a:solidFill>
                <a:prstClr val="black"/>
              </a:solidFill>
              <a:latin typeface="ＭＳ Ｐゴシック" panose="020B0600070205080204" pitchFamily="50" charset="-128"/>
            </a:endParaRPr>
          </a:p>
        </p:txBody>
      </p:sp>
      <p:pic>
        <p:nvPicPr>
          <p:cNvPr id="7" name="図 6">
            <a:extLst>
              <a:ext uri="{FF2B5EF4-FFF2-40B4-BE49-F238E27FC236}">
                <a16:creationId xmlns:a16="http://schemas.microsoft.com/office/drawing/2014/main" id="{5A0E2C3B-D088-46C5-ABC0-A053D68E942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4566" y="40355"/>
            <a:ext cx="2849883" cy="1695660"/>
          </a:xfrm>
          <a:prstGeom prst="rect">
            <a:avLst/>
          </a:prstGeom>
          <a:ln>
            <a:noFill/>
          </a:ln>
          <a:effectLst>
            <a:softEdge rad="112500"/>
          </a:effectLst>
        </p:spPr>
      </p:pic>
      <p:sp>
        <p:nvSpPr>
          <p:cNvPr id="9" name="テキスト ボックス 8">
            <a:extLst>
              <a:ext uri="{FF2B5EF4-FFF2-40B4-BE49-F238E27FC236}">
                <a16:creationId xmlns:a16="http://schemas.microsoft.com/office/drawing/2014/main" id="{45FA4F43-D6FC-4D65-9FF2-5A38C54C73ED}"/>
              </a:ext>
            </a:extLst>
          </p:cNvPr>
          <p:cNvSpPr txBox="1"/>
          <p:nvPr/>
        </p:nvSpPr>
        <p:spPr>
          <a:xfrm>
            <a:off x="798663" y="3851920"/>
            <a:ext cx="6476583" cy="213064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3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助成額</a:t>
            </a:r>
            <a:r>
              <a:rPr kumimoji="1" lang="en-US" altLang="ja-JP" sz="13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3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年間最大１２０万円 </a:t>
            </a:r>
            <a:r>
              <a:rPr kumimoji="1" lang="ja-JP" altLang="en-US" sz="1200" b="1" i="0" u="none" strike="noStrike" kern="1200" cap="none" spc="0" normalizeH="0" baseline="0" noProof="0" dirty="0">
                <a:ln>
                  <a:noFill/>
                </a:ln>
                <a:solidFill>
                  <a:srgbClr val="FF6600"/>
                </a:solidFill>
                <a:effectLst/>
                <a:uLnTx/>
                <a:uFillTx/>
                <a:latin typeface="ＭＳ Ｐゴシック" panose="020B0600070205080204" pitchFamily="50" charset="-128"/>
                <a:ea typeface="ＭＳ Ｐゴシック" panose="020B0600070205080204" pitchFamily="50" charset="-128"/>
                <a:cs typeface="+mn-cs"/>
              </a:rPr>
              <a:t>（研修生が多様な人材の場合は年間１５０万円）</a:t>
            </a:r>
            <a:endParaRPr kumimoji="1" lang="en-US" altLang="ja-JP" sz="1200" b="1" i="0" u="none" strike="noStrike" kern="1200" cap="none" spc="0" normalizeH="0" baseline="0" noProof="0" dirty="0">
              <a:ln>
                <a:noFill/>
              </a:ln>
              <a:solidFill>
                <a:srgbClr val="FF66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FF3300"/>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（新法人設立支援タイプの３年目以降は年間最大６０万円）</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itchFamily="50" charset="-128"/>
                <a:cs typeface="+mn-cs"/>
              </a:rPr>
              <a:t>　　　　　＜内訳＞</a:t>
            </a:r>
            <a:r>
              <a:rPr kumimoji="1" lang="zh-TW" altLang="en-US" sz="1300" b="0" i="0" u="sng"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①</a:t>
            </a:r>
            <a:r>
              <a:rPr kumimoji="1" lang="ja-JP" altLang="ja-JP" sz="13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新規就業者に対する研修費</a:t>
            </a:r>
            <a:r>
              <a:rPr kumimoji="1" lang="ja-JP" altLang="en-US" sz="13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ja-JP" sz="1300" b="1" i="0" u="sng"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月額最大９７，０００円</a:t>
            </a:r>
            <a:endParaRPr kumimoji="1" lang="en-US" altLang="ja-JP" sz="1300" b="1" i="0" u="sng"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schemeClr val="accent6"/>
                </a:solidFill>
                <a:effectLst/>
                <a:uLnTx/>
                <a:uFillTx/>
                <a:latin typeface="Calibri"/>
                <a:ea typeface="ＭＳ Ｐゴシック" panose="020B0600070205080204" pitchFamily="50" charset="-128"/>
                <a:cs typeface="+mn-cs"/>
              </a:rPr>
              <a:t> </a:t>
            </a:r>
            <a:r>
              <a:rPr kumimoji="1" lang="ja-JP" altLang="en-US" sz="1000" b="1" i="0" u="none" strike="noStrike" kern="1200" cap="none" spc="0" normalizeH="0" baseline="0" noProof="0" dirty="0">
                <a:ln>
                  <a:noFill/>
                </a:ln>
                <a:solidFill>
                  <a:srgbClr val="FF6600"/>
                </a:solidFill>
                <a:effectLst/>
                <a:uLnTx/>
                <a:uFillTx/>
                <a:latin typeface="Calibri"/>
                <a:ea typeface="ＭＳ Ｐゴシック" panose="020B0600070205080204" pitchFamily="50" charset="-128"/>
                <a:cs typeface="+mn-cs"/>
              </a:rPr>
              <a:t>（研修生が多様な人材の場合は、月額最大１２２</a:t>
            </a:r>
            <a:r>
              <a:rPr kumimoji="1" lang="en-US" altLang="ja-JP" sz="1000" b="1" i="0" u="none" strike="noStrike" kern="1200" cap="none" spc="0" normalizeH="0" baseline="0" noProof="0" dirty="0">
                <a:ln>
                  <a:noFill/>
                </a:ln>
                <a:solidFill>
                  <a:srgbClr val="FF6600"/>
                </a:solidFill>
                <a:effectLst/>
                <a:uLnTx/>
                <a:uFillTx/>
                <a:latin typeface="Calibri"/>
                <a:ea typeface="ＭＳ Ｐゴシック" panose="020B0600070205080204" pitchFamily="50" charset="-128"/>
                <a:cs typeface="+mn-cs"/>
              </a:rPr>
              <a:t>,</a:t>
            </a:r>
            <a:r>
              <a:rPr kumimoji="1" lang="ja-JP" altLang="en-US" sz="1000" b="1" i="0" u="none" strike="noStrike" kern="1200" cap="none" spc="0" normalizeH="0" baseline="0" noProof="0" dirty="0">
                <a:ln>
                  <a:noFill/>
                </a:ln>
                <a:solidFill>
                  <a:srgbClr val="FF6600"/>
                </a:solidFill>
                <a:effectLst/>
                <a:uLnTx/>
                <a:uFillTx/>
                <a:latin typeface="Calibri"/>
                <a:ea typeface="ＭＳ Ｐゴシック" panose="020B0600070205080204" pitchFamily="50" charset="-128"/>
                <a:cs typeface="+mn-cs"/>
              </a:rPr>
              <a:t>０００円）</a:t>
            </a:r>
            <a:endParaRPr kumimoji="1" lang="en-US" altLang="ja-JP" sz="1000" b="1" i="0" u="none" strike="noStrike" kern="1200" cap="none" spc="0" normalizeH="0" baseline="0" noProof="0" dirty="0">
              <a:ln>
                <a:noFill/>
              </a:ln>
              <a:solidFill>
                <a:srgbClr val="FF66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rgbClr val="FF3300"/>
                </a:solidFill>
                <a:effectLst/>
                <a:uLnTx/>
                <a:uFillTx/>
                <a:latin typeface="Calibri"/>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（新法人設立支援タイプでの３年目以降の助成額は月額最大４万８千円）</a:t>
            </a:r>
            <a:endParaRPr kumimoji="1" lang="en-US" altLang="ja-JP" sz="10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　　　　　　　　　　　</a:t>
            </a:r>
            <a:r>
              <a:rPr kumimoji="1" lang="ja-JP" altLang="en-US" sz="1300" b="0" i="0" u="sng"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②</a:t>
            </a:r>
            <a:r>
              <a:rPr kumimoji="1" lang="ja-JP" altLang="ja-JP" sz="13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指導者研修費</a:t>
            </a:r>
            <a:r>
              <a:rPr kumimoji="1" lang="ja-JP" altLang="en-US" sz="13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ja-JP" sz="1300" b="1" i="0" u="sng"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年間最大</a:t>
            </a:r>
            <a:r>
              <a:rPr kumimoji="1" lang="ja-JP" altLang="en-US" sz="1300" b="1" i="0" u="sng"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１２０</a:t>
            </a:r>
            <a:r>
              <a:rPr kumimoji="1" lang="ja-JP" altLang="ja-JP" sz="1300" b="1" i="0" u="sng"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，０００円</a:t>
            </a: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指導者自らが人材育成手法や労務管理等を習得するための研修に要する費用です</a:t>
            </a:r>
            <a:endParaRPr kumimoji="1" lang="en-US"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rgbClr val="FF3300"/>
                </a:solidFill>
                <a:effectLst/>
                <a:uLnTx/>
                <a:uFillTx/>
                <a:latin typeface="Calibri"/>
                <a:ea typeface="ＭＳ Ｐゴシック" panose="020B0600070205080204" pitchFamily="50" charset="-128"/>
                <a:cs typeface="+mn-cs"/>
              </a:rPr>
              <a:t>　　　　　　　　　　　　　　</a:t>
            </a:r>
            <a:r>
              <a:rPr kumimoji="1" lang="ja-JP" altLang="en-US" sz="1000" b="1" i="0" u="none" strike="noStrike" kern="1200" cap="none" spc="0" normalizeH="0" baseline="0" noProof="0" dirty="0">
                <a:ln>
                  <a:noFill/>
                </a:ln>
                <a:solidFill>
                  <a:srgbClr val="FF6600"/>
                </a:solidFill>
                <a:effectLst/>
                <a:uLnTx/>
                <a:uFillTx/>
                <a:latin typeface="Calibri"/>
                <a:ea typeface="ＭＳ Ｐゴシック" panose="020B0600070205080204" pitchFamily="50" charset="-128"/>
                <a:cs typeface="+mn-cs"/>
              </a:rPr>
              <a:t> （研修生が多様な人材の場合は、年間最大４２０，０００円）</a:t>
            </a:r>
            <a:endParaRPr kumimoji="1" lang="en-US" altLang="ja-JP" sz="1000" b="0" i="0" u="none" strike="noStrike" kern="1200" cap="none" spc="0" normalizeH="0" baseline="0" noProof="0" dirty="0">
              <a:ln>
                <a:noFill/>
              </a:ln>
              <a:solidFill>
                <a:srgbClr val="FF66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（新法人設立支援タイプでの３年目以降の助成額は年間最大６万円）</a:t>
            </a:r>
            <a:endParaRPr kumimoji="1" lang="en-US"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50000"/>
              </a:lnSpc>
              <a:spcBef>
                <a:spcPts val="0"/>
              </a:spcBef>
              <a:spcAft>
                <a:spcPts val="600"/>
              </a:spcAft>
              <a:buClrTx/>
              <a:buSzTx/>
              <a:buFontTx/>
              <a:buNone/>
              <a:tabLst/>
              <a:defRPr/>
            </a:pPr>
            <a:r>
              <a:rPr kumimoji="1" lang="en-US" altLang="ja-JP" sz="1300" b="1"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a:t>
            </a:r>
            <a:r>
              <a:rPr kumimoji="1" lang="ja-JP" altLang="en-US" sz="1300" b="1"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助成期間</a:t>
            </a:r>
            <a:r>
              <a:rPr kumimoji="1" lang="en-US" altLang="ja-JP" sz="1300" b="1"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a:t>
            </a:r>
            <a:r>
              <a:rPr kumimoji="1" lang="ja-JP" altLang="en-US" sz="1300" b="1"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最長２４ヵ月</a:t>
            </a:r>
            <a:r>
              <a:rPr kumimoji="1" lang="ja-JP" altLang="en-US" sz="12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（新法人設立支援タイプは最長４８ヶ月）</a:t>
            </a:r>
            <a:endParaRPr kumimoji="1" lang="en-US" altLang="ja-JP" sz="12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endParaRPr>
          </a:p>
        </p:txBody>
      </p:sp>
      <p:sp>
        <p:nvSpPr>
          <p:cNvPr id="22" name="テキスト ボックス 21">
            <a:extLst>
              <a:ext uri="{FF2B5EF4-FFF2-40B4-BE49-F238E27FC236}">
                <a16:creationId xmlns:a16="http://schemas.microsoft.com/office/drawing/2014/main" id="{F7303691-5298-4DED-B550-180DD98A64C9}"/>
              </a:ext>
            </a:extLst>
          </p:cNvPr>
          <p:cNvSpPr txBox="1"/>
          <p:nvPr/>
        </p:nvSpPr>
        <p:spPr>
          <a:xfrm>
            <a:off x="3902051" y="3118909"/>
            <a:ext cx="3153524" cy="261610"/>
          </a:xfrm>
          <a:prstGeom prst="rect">
            <a:avLst/>
          </a:prstGeom>
          <a:noFill/>
        </p:spPr>
        <p:txBody>
          <a:bodyPr wrap="square" rtlCol="0">
            <a:spAutoFit/>
          </a:bodyPr>
          <a:lstStyle/>
          <a:p>
            <a:r>
              <a:rPr lang="en-US" altLang="ja-JP" sz="1100" dirty="0">
                <a:solidFill>
                  <a:srgbClr val="FF0000"/>
                </a:solidFill>
              </a:rPr>
              <a:t>※</a:t>
            </a:r>
            <a:r>
              <a:rPr lang="ja-JP" altLang="en-US" sz="1100" dirty="0">
                <a:solidFill>
                  <a:srgbClr val="FF0000"/>
                </a:solidFill>
              </a:rPr>
              <a:t>詳細は必ず募集要領をご確認下さい</a:t>
            </a:r>
            <a:r>
              <a:rPr lang="ja-JP" altLang="en-US" sz="1100" dirty="0"/>
              <a:t>　　</a:t>
            </a:r>
            <a:endParaRPr kumimoji="1" lang="ja-JP" altLang="en-US" sz="1100" dirty="0"/>
          </a:p>
        </p:txBody>
      </p:sp>
      <p:sp>
        <p:nvSpPr>
          <p:cNvPr id="20" name="テキスト ボックス 19">
            <a:extLst>
              <a:ext uri="{FF2B5EF4-FFF2-40B4-BE49-F238E27FC236}">
                <a16:creationId xmlns:a16="http://schemas.microsoft.com/office/drawing/2014/main" id="{69EB60C6-D059-44A6-AB04-A9375DDBCD0F}"/>
              </a:ext>
            </a:extLst>
          </p:cNvPr>
          <p:cNvSpPr txBox="1"/>
          <p:nvPr/>
        </p:nvSpPr>
        <p:spPr>
          <a:xfrm>
            <a:off x="78213" y="7873224"/>
            <a:ext cx="5400600" cy="307777"/>
          </a:xfrm>
          <a:prstGeom prst="rect">
            <a:avLst/>
          </a:prstGeom>
          <a:noFill/>
        </p:spPr>
        <p:txBody>
          <a:bodyPr wrap="square" rtlCol="0">
            <a:spAutoFit/>
          </a:bodyPr>
          <a:lstStyle/>
          <a:p>
            <a:r>
              <a:rPr lang="en-US" altLang="ja-JP" sz="1400" b="1" u="sng" dirty="0">
                <a:solidFill>
                  <a:srgbClr val="FF0000"/>
                </a:solidFill>
              </a:rPr>
              <a:t>【</a:t>
            </a:r>
            <a:r>
              <a:rPr lang="ja-JP" altLang="en-US" sz="1400" b="1" u="sng" dirty="0">
                <a:solidFill>
                  <a:srgbClr val="FF0000"/>
                </a:solidFill>
              </a:rPr>
              <a:t>採択についての留意点</a:t>
            </a:r>
            <a:r>
              <a:rPr lang="en-US" altLang="ja-JP" sz="1400" b="1" u="sng" dirty="0">
                <a:solidFill>
                  <a:srgbClr val="FF0000"/>
                </a:solidFill>
              </a:rPr>
              <a:t>】</a:t>
            </a:r>
            <a:endParaRPr kumimoji="1" lang="ja-JP" altLang="en-US" sz="1400" b="1" u="sng" dirty="0">
              <a:solidFill>
                <a:srgbClr val="FF0000"/>
              </a:solidFill>
            </a:endParaRPr>
          </a:p>
        </p:txBody>
      </p:sp>
      <p:sp>
        <p:nvSpPr>
          <p:cNvPr id="11" name="テキスト ボックス 10">
            <a:extLst>
              <a:ext uri="{FF2B5EF4-FFF2-40B4-BE49-F238E27FC236}">
                <a16:creationId xmlns:a16="http://schemas.microsoft.com/office/drawing/2014/main" id="{CF0AE014-B3EA-44A5-ABB6-A85339D541D0}"/>
              </a:ext>
            </a:extLst>
          </p:cNvPr>
          <p:cNvSpPr txBox="1"/>
          <p:nvPr/>
        </p:nvSpPr>
        <p:spPr>
          <a:xfrm>
            <a:off x="62779" y="8154106"/>
            <a:ext cx="6761329" cy="646331"/>
          </a:xfrm>
          <a:prstGeom prst="rect">
            <a:avLst/>
          </a:prstGeom>
          <a:noFill/>
        </p:spPr>
        <p:txBody>
          <a:bodyPr wrap="square" rtlCol="0">
            <a:spAutoFit/>
          </a:bodyPr>
          <a:lstStyle/>
          <a:p>
            <a:pPr marL="182563" indent="-182563"/>
            <a:r>
              <a:rPr kumimoji="1" lang="ja-JP" altLang="en-US" sz="1200" dirty="0">
                <a:latin typeface="+mn-ea"/>
              </a:rPr>
              <a:t>　　</a:t>
            </a:r>
            <a:r>
              <a:rPr kumimoji="1" lang="ja-JP" altLang="en-US" sz="1200" u="sng" dirty="0">
                <a:latin typeface="+mn-ea"/>
              </a:rPr>
              <a:t>本募集の採択は予算の範囲内で行うため、要件を満たす者の数が予算を超過した場合には、審査</a:t>
            </a:r>
            <a:endParaRPr kumimoji="1" lang="en-US" altLang="ja-JP" sz="1200" u="sng" dirty="0">
              <a:latin typeface="+mn-ea"/>
            </a:endParaRPr>
          </a:p>
          <a:p>
            <a:pPr marL="182563" indent="-182563"/>
            <a:r>
              <a:rPr kumimoji="1" lang="ja-JP" altLang="en-US" sz="1200" u="sng" dirty="0">
                <a:latin typeface="+mn-ea"/>
              </a:rPr>
              <a:t>会にて優先順位をつけて採択します。</a:t>
            </a:r>
            <a:endParaRPr kumimoji="1" lang="en-US" altLang="ja-JP" sz="1200" u="sng" dirty="0">
              <a:latin typeface="+mn-ea"/>
            </a:endParaRPr>
          </a:p>
          <a:p>
            <a:pPr marL="182563" indent="-182563"/>
            <a:r>
              <a:rPr kumimoji="1" lang="ja-JP" altLang="en-US" sz="1200" dirty="0">
                <a:latin typeface="+mn-ea"/>
              </a:rPr>
              <a:t>　</a:t>
            </a:r>
            <a:r>
              <a:rPr kumimoji="1" lang="ja-JP" altLang="en-US" sz="1200" u="sng" dirty="0">
                <a:latin typeface="+mn-ea"/>
              </a:rPr>
              <a:t>応募状況によっては、要件を満たしながらも、不採択になる場合がありますので、ご承知おきください。</a:t>
            </a:r>
          </a:p>
        </p:txBody>
      </p:sp>
      <p:sp>
        <p:nvSpPr>
          <p:cNvPr id="8" name="正方形/長方形 7">
            <a:extLst>
              <a:ext uri="{FF2B5EF4-FFF2-40B4-BE49-F238E27FC236}">
                <a16:creationId xmlns:a16="http://schemas.microsoft.com/office/drawing/2014/main" id="{A2E4D859-10A7-45C5-9669-11866146547A}"/>
              </a:ext>
            </a:extLst>
          </p:cNvPr>
          <p:cNvSpPr/>
          <p:nvPr/>
        </p:nvSpPr>
        <p:spPr>
          <a:xfrm>
            <a:off x="33892" y="7783679"/>
            <a:ext cx="6790216" cy="131996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FCA9110E-7A71-4289-8D6E-469DA33DDF77}"/>
              </a:ext>
            </a:extLst>
          </p:cNvPr>
          <p:cNvSpPr txBox="1"/>
          <p:nvPr/>
        </p:nvSpPr>
        <p:spPr>
          <a:xfrm>
            <a:off x="-5279" y="267956"/>
            <a:ext cx="2700300" cy="523220"/>
          </a:xfrm>
          <a:prstGeom prst="rect">
            <a:avLst/>
          </a:prstGeom>
          <a:noFill/>
        </p:spPr>
        <p:txBody>
          <a:bodyPr wrap="square" rtlCol="0">
            <a:spAutoFit/>
          </a:bodyPr>
          <a:lstStyle/>
          <a:p>
            <a:r>
              <a:rPr kumimoji="1" lang="ja-JP" altLang="en-US" sz="2800" b="0" i="0" u="none" strike="noStrike" kern="1200" cap="none" spc="0" normalizeH="0" baseline="0" noProof="0" dirty="0">
                <a:ln w="18415" cmpd="sng">
                  <a:noFill/>
                  <a:prstDash val="solid"/>
                </a:ln>
                <a:solidFill>
                  <a:srgbClr val="00B050"/>
                </a:solidFill>
                <a:effectLst/>
                <a:uLnTx/>
                <a:uFillTx/>
                <a:latin typeface="HGP創英角ﾎﾟｯﾌﾟ体" pitchFamily="50" charset="-128"/>
                <a:ea typeface="HGP創英角ﾎﾟｯﾌﾟ体" pitchFamily="50" charset="-128"/>
                <a:cs typeface="+mn-cs"/>
              </a:rPr>
              <a:t>「農の雇用事業」　</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33386" y="144380"/>
            <a:ext cx="6768752" cy="6664993"/>
          </a:xfrm>
          <a:prstGeom prst="roundRect">
            <a:avLst>
              <a:gd name="adj" fmla="val 927"/>
            </a:avLst>
          </a:prstGeom>
          <a:solidFill>
            <a:srgbClr val="CCFFFF"/>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300" b="1" dirty="0">
              <a:solidFill>
                <a:schemeClr val="tx1"/>
              </a:solidFill>
            </a:endParaRPr>
          </a:p>
          <a:p>
            <a:endParaRPr lang="en-US" altLang="ja-JP" sz="1300" b="1" dirty="0">
              <a:solidFill>
                <a:schemeClr val="tx1"/>
              </a:solidFill>
            </a:endParaRPr>
          </a:p>
          <a:p>
            <a:endParaRPr lang="en-US" altLang="ja-JP" sz="1300" b="1" dirty="0">
              <a:solidFill>
                <a:schemeClr val="tx1"/>
              </a:solidFill>
            </a:endParaRPr>
          </a:p>
          <a:p>
            <a:r>
              <a:rPr lang="en-US" altLang="ja-JP" sz="1300" b="1" dirty="0">
                <a:solidFill>
                  <a:schemeClr val="tx1"/>
                </a:solidFill>
              </a:rPr>
              <a:t>【</a:t>
            </a:r>
            <a:r>
              <a:rPr lang="ja-JP" altLang="en-US" sz="1300" b="1" dirty="0">
                <a:solidFill>
                  <a:schemeClr val="tx1"/>
                </a:solidFill>
              </a:rPr>
              <a:t>農業法人等の要件</a:t>
            </a:r>
            <a:r>
              <a:rPr lang="en-US" altLang="ja-JP" sz="1300" b="1" dirty="0">
                <a:solidFill>
                  <a:schemeClr val="tx1"/>
                </a:solidFill>
              </a:rPr>
              <a:t>】</a:t>
            </a:r>
            <a:endParaRPr lang="en-US" altLang="ja-JP" sz="1100" dirty="0">
              <a:solidFill>
                <a:schemeClr val="tx1"/>
              </a:solidFill>
            </a:endParaRPr>
          </a:p>
          <a:p>
            <a:r>
              <a:rPr lang="ja-JP" altLang="en-US" sz="1100" dirty="0">
                <a:solidFill>
                  <a:schemeClr val="tx1"/>
                </a:solidFill>
              </a:rPr>
              <a:t>①</a:t>
            </a:r>
            <a:r>
              <a:rPr lang="ja-JP" altLang="ja-JP" sz="1100" dirty="0">
                <a:solidFill>
                  <a:schemeClr val="tx1"/>
                </a:solidFill>
              </a:rPr>
              <a:t>おおむね年間を通じて農業を営</a:t>
            </a:r>
            <a:r>
              <a:rPr lang="ja-JP" altLang="en-US" sz="1100" dirty="0">
                <a:solidFill>
                  <a:schemeClr val="tx1"/>
                </a:solidFill>
              </a:rPr>
              <a:t>む</a:t>
            </a:r>
            <a:r>
              <a:rPr lang="ja-JP" altLang="ja-JP" sz="1100" dirty="0">
                <a:solidFill>
                  <a:schemeClr val="tx1"/>
                </a:solidFill>
              </a:rPr>
              <a:t>農業法人、農業者、農業サービス事業体等であること</a:t>
            </a:r>
            <a:r>
              <a:rPr lang="ja-JP" altLang="en-US" sz="1100" dirty="0">
                <a:solidFill>
                  <a:schemeClr val="tx1"/>
                </a:solidFill>
              </a:rPr>
              <a:t>。</a:t>
            </a:r>
            <a:endParaRPr lang="en-US" altLang="ja-JP" sz="1100" dirty="0">
              <a:solidFill>
                <a:schemeClr val="tx1"/>
              </a:solidFill>
            </a:endParaRPr>
          </a:p>
          <a:p>
            <a:r>
              <a:rPr lang="ja-JP" altLang="en-US" sz="1100" dirty="0">
                <a:solidFill>
                  <a:schemeClr val="tx1"/>
                </a:solidFill>
              </a:rPr>
              <a:t>②</a:t>
            </a:r>
            <a:r>
              <a:rPr lang="ja-JP" altLang="ja-JP" sz="1100" dirty="0">
                <a:solidFill>
                  <a:schemeClr val="tx1"/>
                </a:solidFill>
              </a:rPr>
              <a:t>研修生に対して、十分な指導を行うことが出来る「研修</a:t>
            </a:r>
            <a:r>
              <a:rPr lang="ja-JP" altLang="en-US" sz="1100" dirty="0">
                <a:solidFill>
                  <a:schemeClr val="tx1"/>
                </a:solidFill>
              </a:rPr>
              <a:t>指導</a:t>
            </a:r>
            <a:r>
              <a:rPr lang="ja-JP" altLang="ja-JP" sz="1100" dirty="0">
                <a:solidFill>
                  <a:schemeClr val="tx1"/>
                </a:solidFill>
              </a:rPr>
              <a:t>者」</a:t>
            </a:r>
            <a:r>
              <a:rPr lang="ja-JP" altLang="en-US" sz="1100" dirty="0">
                <a:solidFill>
                  <a:schemeClr val="tx1"/>
                </a:solidFill>
              </a:rPr>
              <a:t>（原則として、研修開始日時点で農業経験が５</a:t>
            </a:r>
            <a:endParaRPr lang="en-US" altLang="ja-JP" sz="1100" dirty="0">
              <a:solidFill>
                <a:schemeClr val="tx1"/>
              </a:solidFill>
            </a:endParaRPr>
          </a:p>
          <a:p>
            <a:r>
              <a:rPr lang="ja-JP" altLang="en-US" sz="1100" dirty="0">
                <a:solidFill>
                  <a:schemeClr val="tx1"/>
                </a:solidFill>
              </a:rPr>
              <a:t>　年以上ある役員又は従業員）を置くこと。</a:t>
            </a:r>
            <a:endParaRPr lang="en-US" altLang="ja-JP" sz="1100" dirty="0">
              <a:solidFill>
                <a:schemeClr val="tx1"/>
              </a:solidFill>
            </a:endParaRPr>
          </a:p>
          <a:p>
            <a:r>
              <a:rPr lang="ja-JP" altLang="en-US" sz="1100" dirty="0">
                <a:solidFill>
                  <a:schemeClr val="tx1"/>
                </a:solidFill>
              </a:rPr>
              <a:t>③</a:t>
            </a:r>
            <a:r>
              <a:rPr lang="ja-JP" altLang="ja-JP" sz="1100" dirty="0">
                <a:solidFill>
                  <a:schemeClr val="tx1"/>
                </a:solidFill>
              </a:rPr>
              <a:t>研修生との間で、期間の</a:t>
            </a:r>
            <a:r>
              <a:rPr lang="ja-JP" altLang="en-US" sz="1100" dirty="0">
                <a:solidFill>
                  <a:schemeClr val="tx1"/>
                </a:solidFill>
              </a:rPr>
              <a:t>定めの</a:t>
            </a:r>
            <a:r>
              <a:rPr lang="ja-JP" altLang="ja-JP" sz="1100" dirty="0">
                <a:solidFill>
                  <a:schemeClr val="tx1"/>
                </a:solidFill>
              </a:rPr>
              <a:t>ない雇用契約（正社員</a:t>
            </a:r>
            <a:r>
              <a:rPr lang="ja-JP" altLang="en-US" sz="1100" dirty="0">
                <a:solidFill>
                  <a:schemeClr val="tx1"/>
                </a:solidFill>
              </a:rPr>
              <a:t>）を締結すること。</a:t>
            </a:r>
            <a:r>
              <a:rPr lang="en-US" altLang="ja-JP" sz="1100" dirty="0">
                <a:solidFill>
                  <a:schemeClr val="tx1"/>
                </a:solidFill>
              </a:rPr>
              <a:t> </a:t>
            </a:r>
            <a:r>
              <a:rPr lang="ja-JP" altLang="en-US" sz="1100" dirty="0">
                <a:solidFill>
                  <a:schemeClr val="tx1"/>
                </a:solidFill>
              </a:rPr>
              <a:t>（独立を前提とした研修生は、有期雇</a:t>
            </a:r>
            <a:endParaRPr lang="en-US" altLang="ja-JP" sz="1100" dirty="0">
              <a:solidFill>
                <a:schemeClr val="tx1"/>
              </a:solidFill>
            </a:endParaRPr>
          </a:p>
          <a:p>
            <a:r>
              <a:rPr lang="ja-JP" altLang="en-US" sz="1100" dirty="0">
                <a:solidFill>
                  <a:schemeClr val="tx1"/>
                </a:solidFill>
              </a:rPr>
              <a:t>　用契約でも可能）</a:t>
            </a:r>
            <a:endParaRPr lang="en-US" altLang="ja-JP" sz="1100" dirty="0">
              <a:solidFill>
                <a:schemeClr val="tx1"/>
              </a:solidFill>
            </a:endParaRPr>
          </a:p>
          <a:p>
            <a:r>
              <a:rPr lang="ja-JP" altLang="en-US" sz="1100" dirty="0">
                <a:solidFill>
                  <a:schemeClr val="tx1"/>
                </a:solidFill>
              </a:rPr>
              <a:t>④研修生を</a:t>
            </a:r>
            <a:r>
              <a:rPr lang="ja-JP" altLang="ja-JP" sz="1100" dirty="0">
                <a:solidFill>
                  <a:schemeClr val="tx1"/>
                </a:solidFill>
              </a:rPr>
              <a:t>労働保険（雇用保険、労働者災害補償保険）に加入させること</a:t>
            </a:r>
            <a:r>
              <a:rPr lang="ja-JP" altLang="en-US" sz="1100" dirty="0">
                <a:solidFill>
                  <a:schemeClr val="tx1"/>
                </a:solidFill>
              </a:rPr>
              <a:t>。</a:t>
            </a:r>
            <a:endParaRPr lang="en-US" altLang="ja-JP" sz="1100" dirty="0">
              <a:solidFill>
                <a:schemeClr val="tx1"/>
              </a:solidFill>
            </a:endParaRPr>
          </a:p>
          <a:p>
            <a:r>
              <a:rPr lang="ja-JP" altLang="en-US" sz="1100" dirty="0">
                <a:solidFill>
                  <a:schemeClr val="tx1"/>
                </a:solidFill>
              </a:rPr>
              <a:t>　また、法人の場合は社会保険（健康保険、厚生年金）にも加入させること。</a:t>
            </a:r>
            <a:endParaRPr lang="en-US" altLang="ja-JP" sz="1100" dirty="0">
              <a:solidFill>
                <a:schemeClr val="tx1"/>
              </a:solidFill>
            </a:endParaRPr>
          </a:p>
          <a:p>
            <a:r>
              <a:rPr lang="ja-JP" altLang="en-US" sz="1100" dirty="0">
                <a:solidFill>
                  <a:schemeClr val="tx1"/>
                </a:solidFill>
              </a:rPr>
              <a:t>⑤</a:t>
            </a:r>
            <a:r>
              <a:rPr lang="ja-JP" altLang="ja-JP" sz="1100" dirty="0">
                <a:solidFill>
                  <a:schemeClr val="tx1"/>
                </a:solidFill>
              </a:rPr>
              <a:t>１週間の所定労働時間</a:t>
            </a:r>
            <a:r>
              <a:rPr lang="ja-JP" altLang="en-US" sz="1100" dirty="0">
                <a:solidFill>
                  <a:schemeClr val="tx1"/>
                </a:solidFill>
              </a:rPr>
              <a:t>が年間平均</a:t>
            </a:r>
            <a:r>
              <a:rPr lang="ja-JP" altLang="ja-JP" sz="1100" dirty="0">
                <a:solidFill>
                  <a:schemeClr val="tx1"/>
                </a:solidFill>
              </a:rPr>
              <a:t>３５時間以上</a:t>
            </a:r>
            <a:r>
              <a:rPr lang="ja-JP" altLang="en-US" sz="1100" dirty="0">
                <a:solidFill>
                  <a:schemeClr val="tx1"/>
                </a:solidFill>
              </a:rPr>
              <a:t>であること。（ </a:t>
            </a:r>
            <a:r>
              <a:rPr lang="ja-JP" altLang="ja-JP" sz="1100" dirty="0">
                <a:solidFill>
                  <a:schemeClr val="tx1"/>
                </a:solidFill>
              </a:rPr>
              <a:t>研修生が</a:t>
            </a:r>
            <a:r>
              <a:rPr lang="ja-JP" altLang="en-US" sz="1100" dirty="0">
                <a:solidFill>
                  <a:schemeClr val="tx1"/>
                </a:solidFill>
              </a:rPr>
              <a:t>障害者</a:t>
            </a:r>
            <a:r>
              <a:rPr lang="ja-JP" altLang="ja-JP" sz="1100" dirty="0">
                <a:solidFill>
                  <a:schemeClr val="tx1"/>
                </a:solidFill>
              </a:rPr>
              <a:t>の場合は</a:t>
            </a:r>
            <a:r>
              <a:rPr lang="ja-JP" altLang="en-US" sz="1100" dirty="0">
                <a:solidFill>
                  <a:schemeClr val="tx1"/>
                </a:solidFill>
              </a:rPr>
              <a:t>２０</a:t>
            </a:r>
            <a:r>
              <a:rPr lang="ja-JP" altLang="ja-JP" sz="1100" dirty="0">
                <a:solidFill>
                  <a:schemeClr val="tx1"/>
                </a:solidFill>
              </a:rPr>
              <a:t>時間以上</a:t>
            </a:r>
            <a:r>
              <a:rPr lang="ja-JP" altLang="en-US" sz="1100" dirty="0">
                <a:solidFill>
                  <a:schemeClr val="tx1"/>
                </a:solidFill>
              </a:rPr>
              <a:t>）</a:t>
            </a:r>
            <a:endParaRPr lang="en-US" altLang="ja-JP" sz="1100" dirty="0">
              <a:solidFill>
                <a:schemeClr val="tx1"/>
              </a:solidFill>
            </a:endParaRPr>
          </a:p>
          <a:p>
            <a:r>
              <a:rPr lang="ja-JP" altLang="en-US" sz="1100" dirty="0">
                <a:solidFill>
                  <a:schemeClr val="tx1"/>
                </a:solidFill>
              </a:rPr>
              <a:t>⑥応募する年度の過去５ヶ年度に本事業の対象となった研修生が２人以上いる場合、農業に従事している研修</a:t>
            </a:r>
            <a:endParaRPr lang="en-US" altLang="ja-JP" sz="1100" dirty="0">
              <a:solidFill>
                <a:schemeClr val="tx1"/>
              </a:solidFill>
            </a:endParaRPr>
          </a:p>
          <a:p>
            <a:r>
              <a:rPr lang="ja-JP" altLang="en-US" sz="1100" dirty="0">
                <a:solidFill>
                  <a:schemeClr val="tx1"/>
                </a:solidFill>
              </a:rPr>
              <a:t>　生の数が、本事業の対象となった研修生の２分の１以上であること。</a:t>
            </a:r>
            <a:endParaRPr lang="en-US" altLang="ja-JP" sz="1100" dirty="0">
              <a:solidFill>
                <a:schemeClr val="tx1"/>
              </a:solidFill>
            </a:endParaRPr>
          </a:p>
          <a:p>
            <a:r>
              <a:rPr lang="ja-JP" altLang="en-US" sz="1100" dirty="0">
                <a:solidFill>
                  <a:schemeClr val="tx1"/>
                </a:solidFill>
              </a:rPr>
              <a:t>⑦同一年度内に新しく研修を行える人数は、農業部門の従業員数１０人以上２０人未満で２人、２０人以上では１　　</a:t>
            </a:r>
            <a:endParaRPr lang="en-US" altLang="ja-JP" sz="1100" dirty="0">
              <a:solidFill>
                <a:schemeClr val="tx1"/>
              </a:solidFill>
            </a:endParaRPr>
          </a:p>
          <a:p>
            <a:r>
              <a:rPr lang="ja-JP" altLang="en-US" sz="1100" dirty="0">
                <a:solidFill>
                  <a:schemeClr val="tx1"/>
                </a:solidFill>
              </a:rPr>
              <a:t>　人を上限とする。ただし、独立希望者（期限付研修生）の場合はこの上限を超えて受け入れることができる。な</a:t>
            </a:r>
            <a:endParaRPr lang="en-US" altLang="ja-JP" sz="1100" dirty="0">
              <a:solidFill>
                <a:schemeClr val="tx1"/>
              </a:solidFill>
            </a:endParaRPr>
          </a:p>
          <a:p>
            <a:r>
              <a:rPr lang="ja-JP" altLang="en-US" sz="1100" dirty="0">
                <a:solidFill>
                  <a:schemeClr val="tx1"/>
                </a:solidFill>
              </a:rPr>
              <a:t>　お、上限を超えて受け入れた</a:t>
            </a:r>
            <a:r>
              <a:rPr lang="ja-JP" altLang="ja-JP" sz="1100" dirty="0">
                <a:solidFill>
                  <a:schemeClr val="tx1"/>
                </a:solidFill>
              </a:rPr>
              <a:t>期限付き研修生</a:t>
            </a:r>
            <a:r>
              <a:rPr lang="ja-JP" altLang="en-US" sz="1100" dirty="0">
                <a:solidFill>
                  <a:schemeClr val="tx1"/>
                </a:solidFill>
              </a:rPr>
              <a:t>と</a:t>
            </a:r>
            <a:r>
              <a:rPr lang="ja-JP" altLang="ja-JP" sz="1100" dirty="0">
                <a:solidFill>
                  <a:schemeClr val="tx1"/>
                </a:solidFill>
              </a:rPr>
              <a:t>当初の雇用契約期間を延長し、研修終了又は中止後</a:t>
            </a:r>
            <a:r>
              <a:rPr lang="ja-JP" altLang="en-US" sz="1100" dirty="0">
                <a:solidFill>
                  <a:schemeClr val="tx1"/>
                </a:solidFill>
              </a:rPr>
              <a:t>１</a:t>
            </a:r>
            <a:r>
              <a:rPr lang="ja-JP" altLang="ja-JP" sz="1100" dirty="0">
                <a:solidFill>
                  <a:schemeClr val="tx1"/>
                </a:solidFill>
              </a:rPr>
              <a:t>年以上</a:t>
            </a:r>
            <a:endParaRPr lang="en-US" altLang="ja-JP" sz="1100" dirty="0">
              <a:solidFill>
                <a:schemeClr val="tx1"/>
              </a:solidFill>
            </a:endParaRPr>
          </a:p>
          <a:p>
            <a:r>
              <a:rPr lang="ja-JP" altLang="en-US" sz="1100" dirty="0">
                <a:solidFill>
                  <a:schemeClr val="tx1"/>
                </a:solidFill>
              </a:rPr>
              <a:t>　</a:t>
            </a:r>
            <a:r>
              <a:rPr lang="ja-JP" altLang="ja-JP" sz="1100" dirty="0">
                <a:solidFill>
                  <a:schemeClr val="tx1"/>
                </a:solidFill>
              </a:rPr>
              <a:t>継続雇用している場合</a:t>
            </a:r>
            <a:r>
              <a:rPr lang="ja-JP" altLang="en-US" sz="1100" dirty="0">
                <a:solidFill>
                  <a:schemeClr val="tx1"/>
                </a:solidFill>
              </a:rPr>
              <a:t>は返還規定あり。</a:t>
            </a:r>
            <a:endParaRPr lang="en-US" altLang="ja-JP" sz="1100" dirty="0">
              <a:solidFill>
                <a:schemeClr val="tx1"/>
              </a:solidFill>
            </a:endParaRPr>
          </a:p>
          <a:p>
            <a:r>
              <a:rPr lang="ja-JP" altLang="en-US" sz="1100" dirty="0">
                <a:solidFill>
                  <a:schemeClr val="tx1"/>
                </a:solidFill>
              </a:rPr>
              <a:t>⑧従業員が６ヶ月間継続勤務し、その６ヶ月間の全労働日の８割以上を出勤した場合は、１０日以上の有給休暇　</a:t>
            </a:r>
            <a:endParaRPr lang="en-US" altLang="ja-JP" sz="1100" dirty="0">
              <a:solidFill>
                <a:schemeClr val="tx1"/>
              </a:solidFill>
            </a:endParaRPr>
          </a:p>
          <a:p>
            <a:r>
              <a:rPr lang="ja-JP" altLang="en-US" sz="1100" dirty="0">
                <a:solidFill>
                  <a:schemeClr val="tx1"/>
                </a:solidFill>
              </a:rPr>
              <a:t>　を付与すること。また、その後は、勤続勤務年数１年ごとに、その日数に１日（３年６ヶ月以後は２日）を加算した</a:t>
            </a:r>
            <a:endParaRPr lang="en-US" altLang="ja-JP" sz="1100" dirty="0">
              <a:solidFill>
                <a:schemeClr val="tx1"/>
              </a:solidFill>
            </a:endParaRPr>
          </a:p>
          <a:p>
            <a:r>
              <a:rPr lang="ja-JP" altLang="en-US" sz="1100" dirty="0">
                <a:solidFill>
                  <a:schemeClr val="tx1"/>
                </a:solidFill>
              </a:rPr>
              <a:t>　有給休暇を総日数が２０日に達するまで付与すること。</a:t>
            </a:r>
            <a:endParaRPr lang="en-US" altLang="ja-JP" sz="1100" dirty="0">
              <a:solidFill>
                <a:schemeClr val="tx1"/>
              </a:solidFill>
            </a:endParaRPr>
          </a:p>
          <a:p>
            <a:r>
              <a:rPr lang="ja-JP" altLang="en-US" sz="1100" dirty="0">
                <a:solidFill>
                  <a:schemeClr val="tx1"/>
                </a:solidFill>
              </a:rPr>
              <a:t>⑨以下の全ての項目について、就業規則若しくはその他これに準ずるものに規定している又は研修開始後１年</a:t>
            </a:r>
            <a:endParaRPr lang="en-US" altLang="ja-JP" sz="1100" dirty="0">
              <a:solidFill>
                <a:schemeClr val="tx1"/>
              </a:solidFill>
            </a:endParaRPr>
          </a:p>
          <a:p>
            <a:r>
              <a:rPr lang="ja-JP" altLang="en-US" sz="1100" dirty="0">
                <a:solidFill>
                  <a:schemeClr val="tx1"/>
                </a:solidFill>
              </a:rPr>
              <a:t>　以内に新たに規定すること。</a:t>
            </a:r>
            <a:endParaRPr lang="en-US" altLang="ja-JP" sz="1100" dirty="0">
              <a:solidFill>
                <a:schemeClr val="tx1"/>
              </a:solidFill>
            </a:endParaRPr>
          </a:p>
          <a:p>
            <a:r>
              <a:rPr lang="ja-JP" altLang="en-US" sz="1100" dirty="0">
                <a:solidFill>
                  <a:schemeClr val="tx1"/>
                </a:solidFill>
              </a:rPr>
              <a:t>　（ア）労働時間が６時間を超える場合には４５分以上、８時間を超える場合には１時間以上の休憩を労働時間の</a:t>
            </a:r>
            <a:endParaRPr lang="en-US" altLang="ja-JP" sz="1100" dirty="0">
              <a:solidFill>
                <a:schemeClr val="tx1"/>
              </a:solidFill>
            </a:endParaRPr>
          </a:p>
          <a:p>
            <a:r>
              <a:rPr lang="ja-JP" altLang="en-US" sz="1100" dirty="0">
                <a:solidFill>
                  <a:schemeClr val="tx1"/>
                </a:solidFill>
              </a:rPr>
              <a:t>　　　途中に確保すること。</a:t>
            </a:r>
            <a:endParaRPr lang="en-US" altLang="ja-JP" sz="1100" dirty="0">
              <a:solidFill>
                <a:schemeClr val="tx1"/>
              </a:solidFill>
            </a:endParaRPr>
          </a:p>
          <a:p>
            <a:r>
              <a:rPr lang="ja-JP" altLang="en-US" sz="1100" dirty="0">
                <a:solidFill>
                  <a:srgbClr val="FF0000"/>
                </a:solidFill>
              </a:rPr>
              <a:t>　</a:t>
            </a:r>
            <a:r>
              <a:rPr lang="ja-JP" altLang="en-US" sz="1100" dirty="0">
                <a:solidFill>
                  <a:schemeClr val="tx1"/>
                </a:solidFill>
              </a:rPr>
              <a:t>（イ）毎週１日以上、又は４週間を通じて４日以上の休日を確保すること。</a:t>
            </a:r>
            <a:endParaRPr lang="en-US" altLang="ja-JP" sz="1100" dirty="0">
              <a:solidFill>
                <a:schemeClr val="tx1"/>
              </a:solidFill>
            </a:endParaRPr>
          </a:p>
          <a:p>
            <a:r>
              <a:rPr lang="ja-JP" altLang="en-US" sz="1100" dirty="0">
                <a:solidFill>
                  <a:schemeClr val="tx1"/>
                </a:solidFill>
              </a:rPr>
              <a:t>⑩以下の項目のいずれか１つ以上に既に取り組んでいる又は研修開始後１年以内に新たに取り組むこと。ただ</a:t>
            </a:r>
            <a:endParaRPr lang="en-US" altLang="ja-JP" sz="1100" dirty="0">
              <a:solidFill>
                <a:schemeClr val="tx1"/>
              </a:solidFill>
            </a:endParaRPr>
          </a:p>
          <a:p>
            <a:r>
              <a:rPr lang="ja-JP" altLang="en-US" sz="1100" dirty="0">
                <a:solidFill>
                  <a:schemeClr val="tx1"/>
                </a:solidFill>
              </a:rPr>
              <a:t>　し（イ）の場合は、既に取り組んでいる又は研修開始後の翌決算期までに取り組むこと。</a:t>
            </a:r>
            <a:endParaRPr lang="en-US" altLang="ja-JP" sz="1100" dirty="0">
              <a:solidFill>
                <a:schemeClr val="tx1"/>
              </a:solidFill>
            </a:endParaRPr>
          </a:p>
          <a:p>
            <a:r>
              <a:rPr lang="ja-JP" altLang="en-US" sz="1100" dirty="0">
                <a:solidFill>
                  <a:schemeClr val="tx1"/>
                </a:solidFill>
              </a:rPr>
              <a:t>　（ア）就業規則又はその他これに準ずるもの（労使協定の締結を含む）に年間総労働時間（所定労働時間及</a:t>
            </a:r>
            <a:endParaRPr lang="en-US" altLang="ja-JP" sz="1100" dirty="0">
              <a:solidFill>
                <a:schemeClr val="tx1"/>
              </a:solidFill>
            </a:endParaRPr>
          </a:p>
          <a:p>
            <a:r>
              <a:rPr lang="ja-JP" altLang="en-US" sz="1100" dirty="0">
                <a:solidFill>
                  <a:schemeClr val="tx1"/>
                </a:solidFill>
              </a:rPr>
              <a:t>　　　び残業時間の合計）を２，４４５時間以内とすることを規定すること。</a:t>
            </a:r>
            <a:endParaRPr lang="en-US" altLang="ja-JP" sz="1100" dirty="0">
              <a:solidFill>
                <a:schemeClr val="tx1"/>
              </a:solidFill>
            </a:endParaRPr>
          </a:p>
          <a:p>
            <a:r>
              <a:rPr lang="ja-JP" altLang="en-US" sz="1100" dirty="0">
                <a:solidFill>
                  <a:schemeClr val="tx1"/>
                </a:solidFill>
              </a:rPr>
              <a:t>　（イ）従業員の人材育成および評価の仕組みを整備すること。</a:t>
            </a:r>
            <a:endParaRPr lang="en-US" altLang="ja-JP" sz="1100" dirty="0">
              <a:solidFill>
                <a:schemeClr val="tx1"/>
              </a:solidFill>
            </a:endParaRPr>
          </a:p>
          <a:p>
            <a:r>
              <a:rPr lang="ja-JP" altLang="en-US" sz="1100" dirty="0">
                <a:solidFill>
                  <a:schemeClr val="tx1"/>
                </a:solidFill>
              </a:rPr>
              <a:t>　（ウ）男女別トイレ等の農業の「働き方改革」に資する施設を整備すること。</a:t>
            </a:r>
            <a:endParaRPr lang="en-US" altLang="ja-JP" sz="1100" dirty="0">
              <a:solidFill>
                <a:schemeClr val="tx1"/>
              </a:solidFill>
            </a:endParaRPr>
          </a:p>
          <a:p>
            <a:r>
              <a:rPr lang="en-US" altLang="ja-JP" sz="1100" u="sng" dirty="0">
                <a:solidFill>
                  <a:schemeClr val="tx1"/>
                </a:solidFill>
              </a:rPr>
              <a:t>※</a:t>
            </a:r>
            <a:r>
              <a:rPr lang="ja-JP" altLang="en-US" sz="1100" u="sng" dirty="0">
                <a:solidFill>
                  <a:schemeClr val="tx1"/>
                </a:solidFill>
              </a:rPr>
              <a:t>採択後、⑩の取組状況について確認させていただきますのでご了承ください。</a:t>
            </a:r>
            <a:endParaRPr lang="en-US" altLang="ja-JP" sz="1100" u="sng" dirty="0">
              <a:solidFill>
                <a:schemeClr val="tx1"/>
              </a:solidFill>
            </a:endParaRPr>
          </a:p>
          <a:p>
            <a:endParaRPr lang="en-US" altLang="ja-JP" sz="1100" u="sng" dirty="0">
              <a:solidFill>
                <a:schemeClr val="tx1"/>
              </a:solidFill>
            </a:endParaRPr>
          </a:p>
          <a:p>
            <a:r>
              <a:rPr lang="en-US" altLang="ja-JP" sz="1300" b="1" dirty="0">
                <a:solidFill>
                  <a:schemeClr val="tx1"/>
                </a:solidFill>
              </a:rPr>
              <a:t>【</a:t>
            </a:r>
            <a:r>
              <a:rPr lang="ja-JP" altLang="en-US" sz="1300" b="1" dirty="0">
                <a:solidFill>
                  <a:schemeClr val="tx1"/>
                </a:solidFill>
              </a:rPr>
              <a:t>研修生の要件</a:t>
            </a:r>
            <a:r>
              <a:rPr lang="en-US" altLang="ja-JP" sz="1300" b="1" dirty="0">
                <a:solidFill>
                  <a:schemeClr val="tx1"/>
                </a:solidFill>
              </a:rPr>
              <a:t>】</a:t>
            </a:r>
          </a:p>
          <a:p>
            <a:r>
              <a:rPr lang="ja-JP" altLang="en-US" sz="1100" dirty="0">
                <a:solidFill>
                  <a:schemeClr val="tx1"/>
                </a:solidFill>
              </a:rPr>
              <a:t>①</a:t>
            </a:r>
            <a:r>
              <a:rPr lang="ja-JP" altLang="ja-JP" sz="1100" dirty="0">
                <a:solidFill>
                  <a:schemeClr val="tx1"/>
                </a:solidFill>
              </a:rPr>
              <a:t>本事業での研修終了後も継続して就農する意志があり、</a:t>
            </a:r>
            <a:r>
              <a:rPr lang="ja-JP" altLang="en-US" sz="1100" dirty="0">
                <a:solidFill>
                  <a:schemeClr val="tx1"/>
                </a:solidFill>
              </a:rPr>
              <a:t>正社員採用日</a:t>
            </a:r>
            <a:r>
              <a:rPr lang="ja-JP" altLang="ja-JP" sz="1100" dirty="0">
                <a:solidFill>
                  <a:schemeClr val="tx1"/>
                </a:solidFill>
              </a:rPr>
              <a:t>時点で</a:t>
            </a:r>
            <a:r>
              <a:rPr lang="ja-JP" altLang="en-US" sz="1100" u="sng" dirty="0">
                <a:solidFill>
                  <a:schemeClr val="tx1"/>
                </a:solidFill>
              </a:rPr>
              <a:t>５０</a:t>
            </a:r>
            <a:r>
              <a:rPr lang="ja-JP" altLang="ja-JP" sz="1100" u="sng" dirty="0">
                <a:solidFill>
                  <a:schemeClr val="tx1"/>
                </a:solidFill>
              </a:rPr>
              <a:t>歳未満</a:t>
            </a:r>
            <a:r>
              <a:rPr lang="ja-JP" altLang="en-US" sz="1100" dirty="0">
                <a:solidFill>
                  <a:schemeClr val="tx1"/>
                </a:solidFill>
              </a:rPr>
              <a:t>の</a:t>
            </a:r>
            <a:r>
              <a:rPr lang="ja-JP" altLang="ja-JP" sz="1100" dirty="0">
                <a:solidFill>
                  <a:schemeClr val="tx1"/>
                </a:solidFill>
              </a:rPr>
              <a:t>者</a:t>
            </a:r>
            <a:r>
              <a:rPr lang="ja-JP" altLang="en-US" sz="1100" dirty="0">
                <a:solidFill>
                  <a:schemeClr val="tx1"/>
                </a:solidFill>
              </a:rPr>
              <a:t>。</a:t>
            </a:r>
            <a:endParaRPr lang="en-US" altLang="ja-JP" sz="1100" dirty="0">
              <a:solidFill>
                <a:schemeClr val="tx1"/>
              </a:solidFill>
            </a:endParaRPr>
          </a:p>
          <a:p>
            <a:r>
              <a:rPr lang="ja-JP" altLang="en-US" sz="1100" dirty="0">
                <a:solidFill>
                  <a:schemeClr val="tx1"/>
                </a:solidFill>
              </a:rPr>
              <a:t>②研修開始時点で正社員としての就業期間が４ヶ月以上１２ヶ月未満あること。なお、新法人設立支援タイプの</a:t>
            </a:r>
            <a:endParaRPr lang="en-US" altLang="ja-JP" sz="1100" dirty="0">
              <a:solidFill>
                <a:schemeClr val="tx1"/>
              </a:solidFill>
            </a:endParaRPr>
          </a:p>
          <a:p>
            <a:r>
              <a:rPr lang="ja-JP" altLang="en-US" sz="1100" dirty="0">
                <a:solidFill>
                  <a:schemeClr val="tx1"/>
                </a:solidFill>
              </a:rPr>
              <a:t>　場合は研修開始日時点で就業期間が４ヶ月以上であること。</a:t>
            </a:r>
            <a:endParaRPr lang="en-US" altLang="ja-JP" sz="1100" dirty="0">
              <a:solidFill>
                <a:srgbClr val="FF0000"/>
              </a:solidFill>
            </a:endParaRPr>
          </a:p>
          <a:p>
            <a:r>
              <a:rPr lang="ja-JP" altLang="en-US" sz="1100" dirty="0">
                <a:solidFill>
                  <a:schemeClr val="tx1"/>
                </a:solidFill>
              </a:rPr>
              <a:t>③過去の農業経験が正社員採用日時点で５年以内であること。</a:t>
            </a:r>
            <a:endParaRPr lang="en-US" altLang="ja-JP" sz="1100" dirty="0">
              <a:solidFill>
                <a:schemeClr val="tx1"/>
              </a:solidFill>
            </a:endParaRPr>
          </a:p>
          <a:p>
            <a:endParaRPr lang="en-US" altLang="ja-JP" sz="1100" dirty="0">
              <a:solidFill>
                <a:schemeClr val="tx1"/>
              </a:solidFill>
            </a:endParaRPr>
          </a:p>
          <a:p>
            <a:endParaRPr lang="en-US" altLang="ja-JP" sz="1200" dirty="0">
              <a:solidFill>
                <a:schemeClr val="tx1"/>
              </a:solidFill>
            </a:endParaRPr>
          </a:p>
          <a:p>
            <a:endParaRPr lang="en-US" altLang="ja-JP" sz="1200" dirty="0">
              <a:solidFill>
                <a:schemeClr val="tx1"/>
              </a:solidFill>
            </a:endParaRPr>
          </a:p>
        </p:txBody>
      </p:sp>
      <p:sp>
        <p:nvSpPr>
          <p:cNvPr id="24" name="角丸四角形 23"/>
          <p:cNvSpPr/>
          <p:nvPr/>
        </p:nvSpPr>
        <p:spPr>
          <a:xfrm>
            <a:off x="155692" y="40062"/>
            <a:ext cx="2911022" cy="283466"/>
          </a:xfrm>
          <a:prstGeom prst="roundRect">
            <a:avLst/>
          </a:prstGeom>
          <a:solidFill>
            <a:srgbClr val="0099FF"/>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HGP創英角ﾎﾟｯﾌﾟ体" pitchFamily="50" charset="-128"/>
                <a:ea typeface="HGP創英角ﾎﾟｯﾌﾟ体" pitchFamily="50" charset="-128"/>
              </a:rPr>
              <a:t>事業参加にあたっての主な要件</a:t>
            </a:r>
            <a:endParaRPr kumimoji="1" lang="ja-JP" altLang="en-US" sz="1400" dirty="0">
              <a:solidFill>
                <a:schemeClr val="bg1"/>
              </a:solidFill>
              <a:latin typeface="HGP創英角ﾎﾟｯﾌﾟ体" pitchFamily="50" charset="-128"/>
              <a:ea typeface="HGP創英角ﾎﾟｯﾌﾟ体" pitchFamily="50" charset="-128"/>
            </a:endParaRPr>
          </a:p>
        </p:txBody>
      </p:sp>
      <p:sp>
        <p:nvSpPr>
          <p:cNvPr id="20" name="角丸四角形 19"/>
          <p:cNvSpPr/>
          <p:nvPr/>
        </p:nvSpPr>
        <p:spPr>
          <a:xfrm>
            <a:off x="3615701" y="73123"/>
            <a:ext cx="3024336" cy="288032"/>
          </a:xfrm>
          <a:prstGeom prst="roundRect">
            <a:avLst>
              <a:gd name="adj" fmla="val 0"/>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j-ea"/>
                <a:ea typeface="+mj-ea"/>
              </a:rPr>
              <a:t>必ず募集要領にて詳細をご確認ください！</a:t>
            </a:r>
            <a:endParaRPr kumimoji="1" lang="en-US" altLang="ja-JP" sz="1200" b="1" dirty="0">
              <a:solidFill>
                <a:schemeClr val="tx1"/>
              </a:solidFill>
              <a:latin typeface="+mj-ea"/>
              <a:ea typeface="+mj-ea"/>
            </a:endParaRPr>
          </a:p>
        </p:txBody>
      </p:sp>
      <p:grpSp>
        <p:nvGrpSpPr>
          <p:cNvPr id="3" name="グループ化 2">
            <a:extLst>
              <a:ext uri="{FF2B5EF4-FFF2-40B4-BE49-F238E27FC236}">
                <a16:creationId xmlns:a16="http://schemas.microsoft.com/office/drawing/2014/main" id="{57AB5F41-FB8D-4540-86CC-CD8BE378E541}"/>
              </a:ext>
            </a:extLst>
          </p:cNvPr>
          <p:cNvGrpSpPr/>
          <p:nvPr/>
        </p:nvGrpSpPr>
        <p:grpSpPr>
          <a:xfrm>
            <a:off x="21007" y="6744500"/>
            <a:ext cx="6788616" cy="1651946"/>
            <a:chOff x="24760" y="6694590"/>
            <a:chExt cx="6788616" cy="1560855"/>
          </a:xfrm>
        </p:grpSpPr>
        <p:sp>
          <p:nvSpPr>
            <p:cNvPr id="21" name="角丸四角形 20"/>
            <p:cNvSpPr/>
            <p:nvPr/>
          </p:nvSpPr>
          <p:spPr>
            <a:xfrm>
              <a:off x="24760" y="6822734"/>
              <a:ext cx="6788616" cy="1432711"/>
            </a:xfrm>
            <a:prstGeom prst="roundRect">
              <a:avLst>
                <a:gd name="adj" fmla="val 4128"/>
              </a:avLst>
            </a:prstGeom>
            <a:solidFill>
              <a:srgbClr val="CCFFFF"/>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chemeClr val="tx1"/>
                </a:solidFill>
              </a:endParaRPr>
            </a:p>
          </p:txBody>
        </p:sp>
        <p:sp>
          <p:nvSpPr>
            <p:cNvPr id="22" name="角丸四角形 21"/>
            <p:cNvSpPr/>
            <p:nvPr/>
          </p:nvSpPr>
          <p:spPr>
            <a:xfrm>
              <a:off x="59615" y="6694590"/>
              <a:ext cx="2201273" cy="327452"/>
            </a:xfrm>
            <a:prstGeom prst="roundRect">
              <a:avLst>
                <a:gd name="adj" fmla="val 27988"/>
              </a:avLst>
            </a:prstGeom>
            <a:solidFill>
              <a:srgbClr val="0099FF"/>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HGP創英角ﾎﾟｯﾌﾟ体" pitchFamily="50" charset="-128"/>
                  <a:ea typeface="HGP創英角ﾎﾟｯﾌﾟ体" pitchFamily="50" charset="-128"/>
                </a:rPr>
                <a:t>応募の流れについて</a:t>
              </a:r>
              <a:endParaRPr kumimoji="1" lang="en-US" altLang="ja-JP" sz="1400" dirty="0">
                <a:solidFill>
                  <a:schemeClr val="bg1"/>
                </a:solidFill>
                <a:latin typeface="HGP創英角ﾎﾟｯﾌﾟ体" pitchFamily="50" charset="-128"/>
                <a:ea typeface="HGP創英角ﾎﾟｯﾌﾟ体" pitchFamily="50" charset="-128"/>
              </a:endParaRPr>
            </a:p>
          </p:txBody>
        </p:sp>
        <p:sp>
          <p:nvSpPr>
            <p:cNvPr id="33" name="角丸四角形 32"/>
            <p:cNvSpPr/>
            <p:nvPr/>
          </p:nvSpPr>
          <p:spPr>
            <a:xfrm>
              <a:off x="3360745" y="7175295"/>
              <a:ext cx="524924" cy="1017683"/>
            </a:xfrm>
            <a:prstGeom prst="roundRect">
              <a:avLst/>
            </a:prstGeom>
            <a:solidFill>
              <a:srgbClr val="FFFF6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書類</a:t>
              </a:r>
              <a:endParaRPr lang="en-US" altLang="ja-JP" sz="1100" dirty="0">
                <a:solidFill>
                  <a:schemeClr val="tx1"/>
                </a:solidFill>
              </a:endParaRPr>
            </a:p>
            <a:p>
              <a:pPr algn="ctr"/>
              <a:r>
                <a:rPr lang="ja-JP" altLang="en-US" sz="1100" dirty="0">
                  <a:solidFill>
                    <a:schemeClr val="tx1"/>
                  </a:solidFill>
                </a:rPr>
                <a:t>審査</a:t>
              </a:r>
              <a:endParaRPr lang="en-US" altLang="ja-JP" sz="1100" dirty="0">
                <a:solidFill>
                  <a:schemeClr val="tx1"/>
                </a:solidFill>
              </a:endParaRPr>
            </a:p>
          </p:txBody>
        </p:sp>
        <p:sp>
          <p:nvSpPr>
            <p:cNvPr id="35" name="角丸四角形 34"/>
            <p:cNvSpPr/>
            <p:nvPr/>
          </p:nvSpPr>
          <p:spPr>
            <a:xfrm>
              <a:off x="4224841" y="7159268"/>
              <a:ext cx="1044182" cy="1032953"/>
            </a:xfrm>
            <a:prstGeom prst="roundRect">
              <a:avLst/>
            </a:prstGeom>
            <a:solidFill>
              <a:srgbClr val="FFFF6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審査結果</a:t>
              </a:r>
              <a:endParaRPr lang="en-US" altLang="ja-JP" sz="1100" dirty="0">
                <a:solidFill>
                  <a:schemeClr val="tx1"/>
                </a:solidFill>
              </a:endParaRPr>
            </a:p>
            <a:p>
              <a:pPr algn="ctr"/>
              <a:r>
                <a:rPr lang="ja-JP" altLang="en-US" sz="1100" dirty="0">
                  <a:solidFill>
                    <a:schemeClr val="tx1"/>
                  </a:solidFill>
                </a:rPr>
                <a:t>通知</a:t>
              </a:r>
              <a:endParaRPr lang="en-US" altLang="ja-JP" sz="1100" dirty="0">
                <a:solidFill>
                  <a:schemeClr val="tx1"/>
                </a:solidFill>
              </a:endParaRPr>
            </a:p>
            <a:p>
              <a:pPr algn="ctr"/>
              <a:r>
                <a:rPr lang="ja-JP" altLang="en-US" sz="1100" dirty="0">
                  <a:solidFill>
                    <a:schemeClr val="tx1"/>
                  </a:solidFill>
                </a:rPr>
                <a:t>（１月下旬）</a:t>
              </a:r>
              <a:endParaRPr lang="en-US" altLang="ja-JP" sz="1100" dirty="0">
                <a:solidFill>
                  <a:schemeClr val="tx1"/>
                </a:solidFill>
              </a:endParaRPr>
            </a:p>
          </p:txBody>
        </p:sp>
        <p:sp>
          <p:nvSpPr>
            <p:cNvPr id="37" name="角丸四角形 36"/>
            <p:cNvSpPr/>
            <p:nvPr/>
          </p:nvSpPr>
          <p:spPr>
            <a:xfrm>
              <a:off x="5622250" y="7160025"/>
              <a:ext cx="1137016" cy="1017683"/>
            </a:xfrm>
            <a:prstGeom prst="roundRect">
              <a:avLst/>
            </a:prstGeom>
            <a:solidFill>
              <a:srgbClr val="FFFF6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研修開始</a:t>
              </a:r>
              <a:endParaRPr lang="en-US" altLang="ja-JP" sz="1100" dirty="0">
                <a:solidFill>
                  <a:schemeClr val="tx1"/>
                </a:solidFill>
              </a:endParaRPr>
            </a:p>
            <a:p>
              <a:pPr algn="ctr"/>
              <a:r>
                <a:rPr lang="ja-JP" altLang="en-US" sz="1100" dirty="0">
                  <a:solidFill>
                    <a:schemeClr val="tx1"/>
                  </a:solidFill>
                </a:rPr>
                <a:t>（２月１日～）</a:t>
              </a:r>
              <a:endParaRPr lang="en-US" altLang="ja-JP" sz="1100" dirty="0">
                <a:solidFill>
                  <a:schemeClr val="tx1"/>
                </a:solidFill>
              </a:endParaRPr>
            </a:p>
          </p:txBody>
        </p:sp>
        <p:sp>
          <p:nvSpPr>
            <p:cNvPr id="34" name="角丸四角形 33"/>
            <p:cNvSpPr/>
            <p:nvPr/>
          </p:nvSpPr>
          <p:spPr>
            <a:xfrm>
              <a:off x="106240" y="7110340"/>
              <a:ext cx="1482156" cy="1082637"/>
            </a:xfrm>
            <a:prstGeom prst="roundRect">
              <a:avLst/>
            </a:prstGeom>
            <a:solidFill>
              <a:srgbClr val="FFFF66"/>
            </a:solidFill>
            <a:ln>
              <a:solidFill>
                <a:srgbClr val="E46C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100" dirty="0">
                <a:solidFill>
                  <a:srgbClr val="FF0000"/>
                </a:solidFill>
              </a:endParaRPr>
            </a:p>
            <a:p>
              <a:pPr algn="ctr"/>
              <a:r>
                <a:rPr lang="ja-JP" altLang="en-US" sz="1100" dirty="0">
                  <a:solidFill>
                    <a:schemeClr val="tx1"/>
                  </a:solidFill>
                </a:rPr>
                <a:t>研修開始日までに就業開始してから原則４ヶ月以上かつ１年未満の正社員</a:t>
              </a:r>
            </a:p>
            <a:p>
              <a:pPr algn="ctr"/>
              <a:endParaRPr kumimoji="1" lang="ja-JP" altLang="en-US" sz="1100" dirty="0">
                <a:solidFill>
                  <a:schemeClr val="tx1"/>
                </a:solidFill>
              </a:endParaRPr>
            </a:p>
          </p:txBody>
        </p:sp>
        <p:sp>
          <p:nvSpPr>
            <p:cNvPr id="36" name="角丸四角形 35"/>
            <p:cNvSpPr/>
            <p:nvPr/>
          </p:nvSpPr>
          <p:spPr>
            <a:xfrm>
              <a:off x="1848577" y="7175295"/>
              <a:ext cx="1170880" cy="1017683"/>
            </a:xfrm>
            <a:prstGeom prst="roundRect">
              <a:avLst/>
            </a:prstGeom>
            <a:solidFill>
              <a:srgbClr val="FFFF66"/>
            </a:solidFill>
            <a:ln>
              <a:solidFill>
                <a:srgbClr val="E46C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応募申請</a:t>
              </a:r>
              <a:endParaRPr kumimoji="1" lang="en-US" altLang="ja-JP" sz="1100" dirty="0">
                <a:solidFill>
                  <a:schemeClr val="tx1"/>
                </a:solidFill>
              </a:endParaRPr>
            </a:p>
            <a:p>
              <a:pPr algn="ctr"/>
              <a:r>
                <a:rPr lang="ja-JP" altLang="en-US" sz="1100" dirty="0">
                  <a:solidFill>
                    <a:schemeClr val="tx1"/>
                  </a:solidFill>
                </a:rPr>
                <a:t>（１０月８日～</a:t>
              </a:r>
              <a:endParaRPr lang="en-US" altLang="ja-JP" sz="1100" dirty="0">
                <a:solidFill>
                  <a:schemeClr val="tx1"/>
                </a:solidFill>
              </a:endParaRPr>
            </a:p>
            <a:p>
              <a:pPr algn="ctr"/>
              <a:r>
                <a:rPr lang="ja-JP" altLang="en-US" sz="1100" dirty="0">
                  <a:solidFill>
                    <a:schemeClr val="tx1"/>
                  </a:solidFill>
                </a:rPr>
                <a:t>１１月５日）</a:t>
              </a:r>
              <a:endParaRPr lang="en-US" altLang="ja-JP" sz="1100" dirty="0">
                <a:solidFill>
                  <a:schemeClr val="tx1"/>
                </a:solidFill>
              </a:endParaRPr>
            </a:p>
          </p:txBody>
        </p:sp>
        <p:sp>
          <p:nvSpPr>
            <p:cNvPr id="19" name="下矢印 18"/>
            <p:cNvSpPr/>
            <p:nvPr/>
          </p:nvSpPr>
          <p:spPr>
            <a:xfrm rot="16200000">
              <a:off x="1523703" y="7568488"/>
              <a:ext cx="433724" cy="216023"/>
            </a:xfrm>
            <a:prstGeom prst="downArrow">
              <a:avLst>
                <a:gd name="adj1" fmla="val 63438"/>
                <a:gd name="adj2" fmla="val 50000"/>
              </a:avLst>
            </a:prstGeom>
            <a:solidFill>
              <a:srgbClr val="99FF99"/>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下矢印 18">
              <a:extLst>
                <a:ext uri="{FF2B5EF4-FFF2-40B4-BE49-F238E27FC236}">
                  <a16:creationId xmlns:a16="http://schemas.microsoft.com/office/drawing/2014/main" id="{88BE3B90-70A3-479B-9218-858B7E37BEC0}"/>
                </a:ext>
              </a:extLst>
            </p:cNvPr>
            <p:cNvSpPr/>
            <p:nvPr/>
          </p:nvSpPr>
          <p:spPr>
            <a:xfrm rot="16200000">
              <a:off x="2963863" y="7568489"/>
              <a:ext cx="433724" cy="216023"/>
            </a:xfrm>
            <a:prstGeom prst="downArrow">
              <a:avLst>
                <a:gd name="adj1" fmla="val 63438"/>
                <a:gd name="adj2" fmla="val 50000"/>
              </a:avLst>
            </a:prstGeom>
            <a:solidFill>
              <a:srgbClr val="99FF99"/>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下矢印 18">
              <a:extLst>
                <a:ext uri="{FF2B5EF4-FFF2-40B4-BE49-F238E27FC236}">
                  <a16:creationId xmlns:a16="http://schemas.microsoft.com/office/drawing/2014/main" id="{7915E996-2097-4D1C-BD90-78C135789DB0}"/>
                </a:ext>
              </a:extLst>
            </p:cNvPr>
            <p:cNvSpPr/>
            <p:nvPr/>
          </p:nvSpPr>
          <p:spPr>
            <a:xfrm rot="16200000">
              <a:off x="3854726" y="7576124"/>
              <a:ext cx="433724" cy="216023"/>
            </a:xfrm>
            <a:prstGeom prst="downArrow">
              <a:avLst>
                <a:gd name="adj1" fmla="val 63438"/>
                <a:gd name="adj2" fmla="val 50000"/>
              </a:avLst>
            </a:prstGeom>
            <a:solidFill>
              <a:srgbClr val="99FF99"/>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下矢印 18">
              <a:extLst>
                <a:ext uri="{FF2B5EF4-FFF2-40B4-BE49-F238E27FC236}">
                  <a16:creationId xmlns:a16="http://schemas.microsoft.com/office/drawing/2014/main" id="{FD94BB2F-55BD-4ED6-BD44-83CD553D3937}"/>
                </a:ext>
              </a:extLst>
            </p:cNvPr>
            <p:cNvSpPr/>
            <p:nvPr/>
          </p:nvSpPr>
          <p:spPr>
            <a:xfrm rot="16200000">
              <a:off x="5268119" y="7576124"/>
              <a:ext cx="433724" cy="216023"/>
            </a:xfrm>
            <a:prstGeom prst="downArrow">
              <a:avLst>
                <a:gd name="adj1" fmla="val 63438"/>
                <a:gd name="adj2" fmla="val 50000"/>
              </a:avLst>
            </a:prstGeom>
            <a:solidFill>
              <a:srgbClr val="99FF99"/>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 name="正方形/長方形 16">
            <a:extLst>
              <a:ext uri="{FF2B5EF4-FFF2-40B4-BE49-F238E27FC236}">
                <a16:creationId xmlns:a16="http://schemas.microsoft.com/office/drawing/2014/main" id="{280AF77A-A4CC-4EFA-B91F-3880B685BB1E}"/>
              </a:ext>
            </a:extLst>
          </p:cNvPr>
          <p:cNvSpPr/>
          <p:nvPr/>
        </p:nvSpPr>
        <p:spPr>
          <a:xfrm>
            <a:off x="33386" y="8478211"/>
            <a:ext cx="6791260" cy="565994"/>
          </a:xfrm>
          <a:prstGeom prst="rect">
            <a:avLst/>
          </a:prstGeom>
          <a:solidFill>
            <a:srgbClr val="FFFFCC"/>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u="sng" dirty="0">
                <a:solidFill>
                  <a:schemeClr val="tx1"/>
                </a:solidFill>
              </a:rPr>
              <a:t>◆事業に関する問い合わせは　</a:t>
            </a:r>
            <a:r>
              <a:rPr lang="ja-JP" altLang="en-US" sz="1400" b="1" u="sng" dirty="0">
                <a:solidFill>
                  <a:schemeClr val="tx1"/>
                </a:solidFill>
              </a:rPr>
              <a:t>都道府県農業会議等へ　</a:t>
            </a:r>
            <a:endParaRPr lang="en-US" altLang="ja-JP" sz="1400" b="1" u="sng" dirty="0">
              <a:solidFill>
                <a:schemeClr val="tx1"/>
              </a:solidFill>
            </a:endParaRPr>
          </a:p>
          <a:p>
            <a:r>
              <a:rPr lang="ja-JP" altLang="en-US" sz="1400" dirty="0">
                <a:solidFill>
                  <a:schemeClr val="tx1"/>
                </a:solidFill>
              </a:rPr>
              <a:t>   詳しくは、</a:t>
            </a:r>
            <a:r>
              <a:rPr lang="ja-JP" altLang="en-US" sz="1400" b="1" dirty="0">
                <a:solidFill>
                  <a:schemeClr val="tx1"/>
                </a:solidFill>
              </a:rPr>
              <a:t>「農の雇用募集」 </a:t>
            </a:r>
            <a:r>
              <a:rPr lang="ja-JP" altLang="en-US" sz="1400" dirty="0">
                <a:solidFill>
                  <a:schemeClr val="tx1"/>
                </a:solidFill>
              </a:rPr>
              <a:t>で検索！　</a:t>
            </a:r>
            <a:r>
              <a:rPr lang="en-US" altLang="ja-JP" sz="1050" dirty="0">
                <a:solidFill>
                  <a:schemeClr val="tx1"/>
                </a:solidFill>
              </a:rPr>
              <a:t>URL</a:t>
            </a:r>
            <a:r>
              <a:rPr lang="ja-JP" altLang="en-US" sz="1050" dirty="0">
                <a:solidFill>
                  <a:schemeClr val="tx1"/>
                </a:solidFill>
              </a:rPr>
              <a:t>→</a:t>
            </a:r>
            <a:r>
              <a:rPr lang="en-US" altLang="ja-JP" sz="1050" dirty="0">
                <a:solidFill>
                  <a:schemeClr val="tx1"/>
                </a:solidFill>
              </a:rPr>
              <a:t>https://www.be-farmer.jp/farmer/employment/original/</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3132</TotalTime>
  <Words>1410</Words>
  <Application>Microsoft Office PowerPoint</Application>
  <PresentationFormat>画面に合わせる (4:3)</PresentationFormat>
  <Paragraphs>95</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HGP創英角ﾎﾟｯﾌﾟ体</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就農32</dc:creator>
  <cp:lastModifiedBy>一般社団法人 和歌山県農業会議</cp:lastModifiedBy>
  <cp:revision>314</cp:revision>
  <cp:lastPrinted>2021-07-21T09:09:45Z</cp:lastPrinted>
  <dcterms:created xsi:type="dcterms:W3CDTF">2013-11-08T00:31:27Z</dcterms:created>
  <dcterms:modified xsi:type="dcterms:W3CDTF">2021-10-07T09:14:06Z</dcterms:modified>
</cp:coreProperties>
</file>